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00C8"/>
    <a:srgbClr val="DEE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202" d="100"/>
          <a:sy n="202" d="100"/>
        </p:scale>
        <p:origin x="432" y="-28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93E6E2-76D1-423F-85AC-57847713C763}" type="datetimeFigureOut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1143000"/>
            <a:ext cx="2133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A2432C-373B-4B25-92BB-78D8DAA09E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4966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3633D-FAC0-48BC-961F-FB4C5A845305}" type="datetime1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580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4560-7559-44EB-A6A7-4EA040D8C002}" type="datetime1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995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81377-FCD7-4BBF-BF1D-760B88B755F5}" type="datetime1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50476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24" y="9181397"/>
            <a:ext cx="2140928" cy="52740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57475" y="9181400"/>
            <a:ext cx="1543050" cy="527403"/>
          </a:xfrm>
        </p:spPr>
        <p:txBody>
          <a:bodyPr/>
          <a:lstStyle>
            <a:lvl1pPr algn="ctr">
              <a:defRPr/>
            </a:lvl1pPr>
          </a:lstStyle>
          <a:p>
            <a:fld id="{800E8B29-8DA3-48C3-A217-9F10B4716961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BF73D175-8C4A-9D9A-8081-990775F653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9448" y="9297330"/>
            <a:ext cx="1727750" cy="295536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2D377CA5-A26A-58F9-39EF-37D9A54782D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8" y="76298"/>
            <a:ext cx="6763343" cy="12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399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C140A-D802-4FAC-BCF1-1B97104DF64A}" type="datetime1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2299081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6B016-CD8A-4522-AA37-B6AB0D83D197}" type="datetime1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9128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5B12E-B6B2-4281-98D0-027AD9DA3B42}" type="datetime1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76606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66199-533B-482D-A957-20DDA430E8BE}" type="datetime1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4147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6FA21-7538-4D18-A21C-59B32FF5C264}" type="datetime1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4739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14D37-8040-4B88-BA01-E88EA5361D7A}" type="datetime1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0388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2CF28-0808-45F5-A4B5-140FD17B26E1}" type="datetime1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659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B7D8-03F5-42E2-82AC-03F7EB72F45B}" type="datetime1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5857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C140A-D802-4FAC-BCF1-1B97104DF64A}" type="datetime1">
              <a:rPr lang="ko-KR" altLang="en-US" smtClean="0"/>
              <a:t>2026-04-17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ko-KR" altLang="en-US"/>
              <a:t>이 저작물은 </a:t>
            </a:r>
            <a:r>
              <a:rPr lang="en-US" altLang="ko-KR"/>
              <a:t>EBSe AI </a:t>
            </a:r>
            <a:r>
              <a:rPr lang="ko-KR" altLang="en-US"/>
              <a:t>펭톡 저작자표시</a:t>
            </a:r>
            <a:r>
              <a:rPr lang="en-US" altLang="ko-KR"/>
              <a:t>-</a:t>
            </a:r>
            <a:r>
              <a:rPr lang="ko-KR" altLang="en-US"/>
              <a:t>비영리</a:t>
            </a:r>
            <a:r>
              <a:rPr lang="en-US" altLang="ko-KR"/>
              <a:t>-</a:t>
            </a:r>
            <a:r>
              <a:rPr lang="ko-KR" altLang="en-US"/>
              <a:t>동일조건변경허락 </a:t>
            </a:r>
            <a:r>
              <a:rPr lang="en-US" altLang="ko-KR"/>
              <a:t>2.0 </a:t>
            </a:r>
            <a:r>
              <a:rPr lang="ko-KR" altLang="en-US"/>
              <a:t>대한민국 저작권에 따라 이용하실 수 있습니다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E8B29-8DA3-48C3-A217-9F10B471696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7024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dt="0"/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E3A1E688-E7DA-6A94-EF91-0BCFD9DD4A1B}"/>
              </a:ext>
            </a:extLst>
          </p:cNvPr>
          <p:cNvSpPr txBox="1"/>
          <p:nvPr/>
        </p:nvSpPr>
        <p:spPr>
          <a:xfrm>
            <a:off x="3646044" y="1916630"/>
            <a:ext cx="2614785" cy="29561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Suho</a:t>
            </a:r>
            <a:r>
              <a:rPr lang="en-US" altLang="ko-KR" sz="1220" b="1" dirty="0">
                <a:latin typeface="AG Schoolbook" panose="02000503040000020004" pitchFamily="2" charset="0"/>
              </a:rPr>
              <a:t>: Minji!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Try throwing it gently like this.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수호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이렇게 부드럽게 던져봐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</a:t>
            </a:r>
            <a:r>
              <a:rPr lang="en-US" altLang="ko-KR" sz="1220" b="1">
                <a:latin typeface="AG Schoolbook" panose="02000503040000020004" pitchFamily="2" charset="0"/>
              </a:rPr>
              <a:t>Whoa… I </a:t>
            </a:r>
            <a:r>
              <a:rPr lang="en-US" altLang="ko-KR" sz="1220" b="1" dirty="0">
                <a:latin typeface="AG Schoolbook" panose="02000503040000020004" pitchFamily="2" charset="0"/>
              </a:rPr>
              <a:t>think I’m getting the hang of it!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우와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...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점점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감이 오는 것 같아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Suho: Awesome! You’re doing great.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수호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멋져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정말 잘하고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Great!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Now,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let’s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play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catch! 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이제 제대로 캐치볼 해보자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Suho: Sounds fun! 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수호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재밌겠다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0F538B6-ADCD-DC06-152B-8020F44D4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AC146DE-203D-1502-1EF3-23F522286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t>1</a:t>
            </a:fld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5967AA-ACA3-95BD-7620-8C0F08015F17}"/>
              </a:ext>
            </a:extLst>
          </p:cNvPr>
          <p:cNvSpPr txBox="1"/>
          <p:nvPr/>
        </p:nvSpPr>
        <p:spPr>
          <a:xfrm>
            <a:off x="597170" y="1916630"/>
            <a:ext cx="2614780" cy="49321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Suho</a:t>
            </a:r>
            <a:r>
              <a:rPr lang="en-US" altLang="ko-KR" sz="1220" b="1" dirty="0">
                <a:latin typeface="AG Schoolbook" panose="02000503040000020004" pitchFamily="2" charset="0"/>
              </a:rPr>
              <a:t>: Wow! The weather is so nice today!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수호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오늘 날씨 정말 좋다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Yeah, it’s perfect for some exercise.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운동하기 딱 좋은 날이야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Suho: Good idea! Let’s play catch!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수호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좋은 생각이야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캐치볼 하자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Great! Let’s warm up first. 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먼저 몸 좀 풀자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Suho: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Can you stretch like this? 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수호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이렇게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스트레칭할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수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 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</a:t>
            </a:r>
            <a:r>
              <a:rPr lang="en-US" altLang="ko-KR" sz="1220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Yes, I can!</a:t>
            </a:r>
            <a:r>
              <a:rPr lang="en-US" altLang="ko-KR" sz="1220" dirty="0">
                <a:latin typeface="AG Schoolbook" panose="02000503040000020004" pitchFamily="2" charset="0"/>
              </a:rPr>
              <a:t> 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할 수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Suho:</a:t>
            </a:r>
            <a:r>
              <a:rPr lang="en-US" altLang="ko-KR" sz="1220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Can you touch your toes like this?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수호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이렇게 발끝까지 닿을 수 있어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</a:t>
            </a:r>
            <a:r>
              <a:rPr lang="en-US" altLang="ko-KR" sz="1220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Haha, yes, I can!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할 수 있어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r>
              <a:rPr lang="en-US" altLang="ko-KR" sz="1220" b="1" dirty="0">
                <a:latin typeface="AG Schoolbook" panose="02000503040000020004" pitchFamily="2" charset="0"/>
              </a:rPr>
              <a:t>Suho: Great! Let’s get started.</a:t>
            </a:r>
          </a:p>
          <a:p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수호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이제 시작해보자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ko-KR" altLang="en-US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cxnSp>
        <p:nvCxnSpPr>
          <p:cNvPr id="14" name="직선 연결선 13">
            <a:extLst>
              <a:ext uri="{FF2B5EF4-FFF2-40B4-BE49-F238E27FC236}">
                <a16:creationId xmlns:a16="http://schemas.microsoft.com/office/drawing/2014/main" id="{055C30CB-F3B0-861B-4193-A8D7AA37A569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E4A497C-8F8E-BA50-6404-5FDAB6309315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rgbClr val="3C00C8"/>
                </a:solidFill>
                <a:latin typeface="AG Schoolbook" panose="02000503040000020004" pitchFamily="2" charset="0"/>
              </a:rPr>
              <a:t>EPISODE 1.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E5C76D-9DB4-BD73-0A10-52F858BEF2EF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Can</a:t>
            </a:r>
            <a:r>
              <a:rPr lang="ko-KR" altLang="en-US" sz="2500" b="1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you</a:t>
            </a:r>
            <a:r>
              <a:rPr lang="ko-KR" altLang="en-US" sz="2500" b="1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stretch</a:t>
            </a:r>
            <a:r>
              <a:rPr lang="ko-KR" altLang="en-US" sz="2500" b="1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like</a:t>
            </a:r>
            <a:r>
              <a:rPr lang="ko-KR" altLang="en-US" sz="2500" b="1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this?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9C61FB19-82BE-069F-9467-69D16855E739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AD7E3F87-1487-7639-4385-EFA26EDD760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06587A8-E2C1-85DC-7547-C473769DABC5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20" name="그룹 19">
            <a:extLst>
              <a:ext uri="{FF2B5EF4-FFF2-40B4-BE49-F238E27FC236}">
                <a16:creationId xmlns:a16="http://schemas.microsoft.com/office/drawing/2014/main" id="{DCEEE67A-2E93-4BC7-E01B-CACF04E3F44B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21" name="그림 20">
              <a:extLst>
                <a:ext uri="{FF2B5EF4-FFF2-40B4-BE49-F238E27FC236}">
                  <a16:creationId xmlns:a16="http://schemas.microsoft.com/office/drawing/2014/main" id="{9B395BF7-CF57-4B27-4F71-DFD9897EC2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5ECB65F-64FD-23FC-C55F-676106C805E8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4454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E5B80A00-B6F1-D3A0-24F5-3E066CF6C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900B527B-29F1-CE6A-CE7F-A457DB376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10</a:t>
            </a:fld>
            <a:endParaRPr lang="ko-KR" altLang="en-US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4F55C38C-0C2E-EF24-0859-D88EEA42696B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E152B5A-098B-5BB4-1D11-28C94DA7F2C0}"/>
              </a:ext>
            </a:extLst>
          </p:cNvPr>
          <p:cNvSpPr txBox="1"/>
          <p:nvPr/>
        </p:nvSpPr>
        <p:spPr>
          <a:xfrm>
            <a:off x="3646044" y="1916630"/>
            <a:ext cx="2681007" cy="43411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Yena</a:t>
            </a:r>
            <a:r>
              <a:rPr lang="en-US" altLang="ko-KR" sz="1220" b="1" dirty="0">
                <a:latin typeface="AG Schoolbook" panose="02000503040000020004" pitchFamily="2" charset="0"/>
              </a:rPr>
              <a:t>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What day is our picnic?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예나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우리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소풍은 무슨 요일에 하지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Hajun: It’s on Friday.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금요일이야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Yena: I can’t wait!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 hope the weather is nice.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예나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너무 기대돼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날씨가 좋았으면 좋겠어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Hajun: Me too! I hope it’s sunny!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맑았으면 좋겠어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Yena: I want to bring my camera. Let’s take lots of pictures.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예나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 카메라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가져갈래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사진 많이 찍자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Hajun: Great idea! I’ll bring snacks to share.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좋은 생각이야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나는 같이 나눠 먹을 간식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가져갈게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Yena: See you on Friday!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예나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금요일에 보자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en-US" altLang="ko-KR" sz="1200" dirty="0">
              <a:latin typeface="AG Schoolbook" panose="02000503040000020004" pitchFamily="2" charset="0"/>
              <a:ea typeface="나눔스퀘어_ac Bold" panose="020B0600000101010101" pitchFamily="50" charset="-127"/>
            </a:endParaRPr>
          </a:p>
          <a:p>
            <a:pPr latinLnBrk="1"/>
            <a:endParaRPr lang="en-US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Hajun: Bye! Have a great day!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잘 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좋은 하루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보내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0CDBF30-6ADD-8812-B0C1-28E7BBCF6541}"/>
              </a:ext>
            </a:extLst>
          </p:cNvPr>
          <p:cNvSpPr txBox="1"/>
          <p:nvPr/>
        </p:nvSpPr>
        <p:spPr>
          <a:xfrm>
            <a:off x="597170" y="1916630"/>
            <a:ext cx="2614780" cy="40349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Yena</a:t>
            </a:r>
            <a:r>
              <a:rPr lang="en-US" altLang="ko-KR" sz="1220" b="1" dirty="0">
                <a:latin typeface="AG Schoolbook" panose="02000503040000020004" pitchFamily="2" charset="0"/>
              </a:rPr>
              <a:t>: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What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day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is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it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today?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예나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오늘 무슨 요일이야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Hajun: Today’s Wednesday.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오늘은 수요일이야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Yena: Oh! I have a swim class today.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예나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 오늘 수영 수업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Hajun: Cool!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 have a piano class on Wednesdays.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멋지다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난 수요일마다 피아노 수업이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Yena: Do you like piano?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예나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피아노 좋아해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Hajun: Yes! I’m learning a new song now.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지금 새 노래 배우는 중이야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Yena: That sounds fun. I want to hear you play someday.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예나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재미있겠다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나중에 연주하는 거 듣고 싶어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4EB8851-2FA7-5EBB-F73C-C98E27A79940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10.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229CA8-9F82-0D6C-EA40-3DC097F945B1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See you on Friday!</a:t>
            </a: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0A761842-F7DF-D0B3-BC3D-02B7C6B235F7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6BC6EFDE-FE76-5127-F71D-443870B19EB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BE2351B-B3C4-8B61-6D97-A23AAA60B344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EDEAA5C8-C38C-B6E6-81C3-5983F959FB43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047AF9F6-BFDA-2926-3B98-54212F29697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979A423-633A-9A14-FEB6-B15732DDDC99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3706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B8EA2B17-D6DC-41F0-1B9E-6F2D9CA74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74B8A86C-9CA9-1CBC-54BA-5F2D12C14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11</a:t>
            </a:fld>
            <a:endParaRPr lang="ko-KR" altLang="en-US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7310E54A-7124-A97C-60AC-8ABE0A78A410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03F2137-8454-629F-71F6-FCC60E31802C}"/>
              </a:ext>
            </a:extLst>
          </p:cNvPr>
          <p:cNvSpPr txBox="1"/>
          <p:nvPr/>
        </p:nvSpPr>
        <p:spPr>
          <a:xfrm>
            <a:off x="3646045" y="1916630"/>
            <a:ext cx="2614780" cy="55092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Yuna</a:t>
            </a:r>
            <a:r>
              <a:rPr lang="en-US" altLang="ko-KR" sz="1220" b="1" dirty="0">
                <a:latin typeface="AG Schoolbook" panose="02000503040000020004" pitchFamily="2" charset="0"/>
              </a:rPr>
              <a:t>: Taeyang,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where is my notebook?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유나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태양아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내 공책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어딨어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Taeyang: I don’t know. Did you bring it home?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태양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모르겠어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집에 가져왔어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Yuna: Yes, I did.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유나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가져왔어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Taeyang: Is it in your backpack?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태양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가방 안에 있는 거 아니야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Yuna: No, I checked. Where can it be?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유나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확인했어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어디 있을 수 있지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Taeyang: Oh!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It’s under the sofa!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태양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소파 아래에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Yuna: Really? Let me look… You’re right!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유나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진짜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한번 볼게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...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맞았어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Taeyang: See? Now we’re both sofa detectives.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태양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봐봐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이제 우리 둘 다 소파 탐정이야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Yuna</a:t>
            </a:r>
            <a:r>
              <a:rPr lang="en-US" altLang="ko-KR" sz="1220" b="1">
                <a:latin typeface="AG Schoolbook" panose="02000503040000020004" pitchFamily="2" charset="0"/>
              </a:rPr>
              <a:t>: Let’s </a:t>
            </a:r>
            <a:r>
              <a:rPr lang="en-US" altLang="ko-KR" sz="1220" b="1" dirty="0">
                <a:latin typeface="AG Schoolbook" panose="02000503040000020004" pitchFamily="2" charset="0"/>
              </a:rPr>
              <a:t>make </a:t>
            </a:r>
            <a:r>
              <a:rPr lang="en-US" altLang="ko-KR" sz="1220" b="1">
                <a:latin typeface="AG Schoolbook" panose="02000503040000020004" pitchFamily="2" charset="0"/>
              </a:rPr>
              <a:t>a rule. </a:t>
            </a:r>
            <a:r>
              <a:rPr lang="en-US" altLang="ko-KR" sz="1220" b="1" dirty="0">
                <a:latin typeface="AG Schoolbook" panose="02000503040000020004" pitchFamily="2" charset="0"/>
              </a:rPr>
              <a:t>“If it’s missing, check the sofa first!”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유나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규칙을 만들자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“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없으면 먼저 소파를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확인해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!”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EC349E3-9467-AE91-6AFD-A2D8058A477F}"/>
              </a:ext>
            </a:extLst>
          </p:cNvPr>
          <p:cNvSpPr txBox="1"/>
          <p:nvPr/>
        </p:nvSpPr>
        <p:spPr>
          <a:xfrm>
            <a:off x="597170" y="1916630"/>
            <a:ext cx="2614780" cy="41765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Taeyang</a:t>
            </a:r>
            <a:r>
              <a:rPr lang="en-US" altLang="ko-KR" sz="1220" b="1" dirty="0">
                <a:latin typeface="AG Schoolbook" panose="02000503040000020004" pitchFamily="2" charset="0"/>
              </a:rPr>
              <a:t>: Hey Yuna, where’s my comic book?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태양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유나야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내 만화책 어디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Yuna: Hmm… I don’t know. Did you check the table?</a:t>
            </a: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유나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음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...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잘 모르겠어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탁자 위는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확인했어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Taeyang: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It’s not there.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태양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거긴 없어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Yuna: What about the sofa?</a:t>
            </a:r>
            <a:endParaRPr lang="ko-KR" altLang="ko-KR" sz="1220" b="1" dirty="0">
              <a:latin typeface="AG Schoolbook" panose="02000503040000020004" pitchFamily="2" charset="0"/>
              <a:ea typeface="나눔스퀘어_ac Bold" panose="020B0600000101010101" pitchFamily="50" charset="-127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유나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소파는 어때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Taeyang: Let me see…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Oh! It’s on the sofa!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태양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어디 보자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...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소파 위에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Yuna: Told you! You always leave things there.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유나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그럴 줄 알았어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 맨날 거기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두잖아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Taeyang</a:t>
            </a:r>
            <a:r>
              <a:rPr lang="en-US" altLang="ko-KR" sz="1220" b="1">
                <a:latin typeface="AG Schoolbook" panose="02000503040000020004" pitchFamily="2" charset="0"/>
              </a:rPr>
              <a:t>: Yeah, you’re </a:t>
            </a:r>
            <a:r>
              <a:rPr lang="en-US" altLang="ko-KR" sz="1220" b="1" dirty="0">
                <a:latin typeface="AG Schoolbook" panose="02000503040000020004" pitchFamily="2" charset="0"/>
              </a:rPr>
              <a:t>right!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태양</a:t>
            </a:r>
            <a:r>
              <a:rPr lang="en-US" altLang="ko-KR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맞아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네 말이 맞아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9288A07-F24B-12E2-BDCB-568BF63038C2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11.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B6B209D-8F15-424D-46C5-4C2981356236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It’s on the sofa.</a:t>
            </a:r>
          </a:p>
        </p:txBody>
      </p: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3ACF28FE-FD4B-F626-A205-E01EB4FDD755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20" name="그림 19">
              <a:extLst>
                <a:ext uri="{FF2B5EF4-FFF2-40B4-BE49-F238E27FC236}">
                  <a16:creationId xmlns:a16="http://schemas.microsoft.com/office/drawing/2014/main" id="{0B036946-32B1-8553-351B-D257C8214F1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1305C79D-E6B9-507F-D0CD-5445E838C23E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812EC784-5669-7D01-891B-F3D2DD8B5DB1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23" name="그림 22">
              <a:extLst>
                <a:ext uri="{FF2B5EF4-FFF2-40B4-BE49-F238E27FC236}">
                  <a16:creationId xmlns:a16="http://schemas.microsoft.com/office/drawing/2014/main" id="{375AAEC5-B1AE-7342-CD44-215C2C7E7CC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08AA51F-B72B-BDA9-F390-512E9DE2C398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42260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AA9D2D0E-38FE-A40D-E57F-ED2E45F59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0C598813-E29D-6F41-417D-78D2EB5FB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12</a:t>
            </a:fld>
            <a:endParaRPr lang="ko-KR" altLang="en-US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984CE40C-8D53-5815-4965-2367C3A5B6AA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50B7602-95F9-5616-B00B-38E6A281B8E6}"/>
              </a:ext>
            </a:extLst>
          </p:cNvPr>
          <p:cNvSpPr txBox="1"/>
          <p:nvPr/>
        </p:nvSpPr>
        <p:spPr>
          <a:xfrm>
            <a:off x="3646045" y="1916630"/>
            <a:ext cx="2614780" cy="38518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Dana</a:t>
            </a:r>
            <a:r>
              <a:rPr lang="en-US" altLang="ko-KR" sz="1220" b="1" dirty="0">
                <a:latin typeface="AG Schoolbook" panose="02000503040000020004" pitchFamily="2" charset="0"/>
              </a:rPr>
              <a:t>: Look at her.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What does she do?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데이나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 사람 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무슨 일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하실까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She’s a doctor.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의사야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Dana: That’s awesome. She helps people.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데이나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멋지다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사람들을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도와주시잖아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What do you want to be?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너는 뭐가 되고 싶어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Dana: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 want to be a vet someday.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데이나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나는 언젠가 수의사가 되고 싶어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You love animals. You’ll be a good one!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넌 멋진 수의사가 될 거야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Dana: Thank you. 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데이나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349E72C-F42F-F38B-F7F6-B30032CD7E42}"/>
              </a:ext>
            </a:extLst>
          </p:cNvPr>
          <p:cNvSpPr txBox="1"/>
          <p:nvPr/>
        </p:nvSpPr>
        <p:spPr>
          <a:xfrm>
            <a:off x="597170" y="1916630"/>
            <a:ext cx="2614780" cy="429656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  <a:ea typeface="나눔스퀘어_ac Bold" panose="020B0600000101010101" pitchFamily="50" charset="-127"/>
              </a:rPr>
              <a:t>Minji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: Look at this.</a:t>
            </a:r>
            <a:endParaRPr lang="ko-KR" altLang="ko-KR" sz="1220" b="1" dirty="0">
              <a:latin typeface="AG Schoolbook" panose="02000503040000020004" pitchFamily="2" charset="0"/>
              <a:ea typeface="나눔스퀘어_ac Bold" panose="020B0600000101010101" pitchFamily="50" charset="-127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이것 좀 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Dana: There are so many interesting jobs.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데이나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정말 재미있는 직업이 많네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I know! What does your dad do?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맞아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그런데 너희 아빠는 무슨 일 하셔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Dana: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He’s a firefighter.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데이나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우리 아빠는 소방관이야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That’s cool!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멋지다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Dana: What about your dad?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데이나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너희 아빠는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He is an astronaut.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우리 아빠는 우주비행사야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Dana: Wow, that is really cool!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데이나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진짜 멋지다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en-US" altLang="ko-KR" sz="100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54AD1A5-3CE5-9615-B6AB-EC8254888A93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12.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06DC143-BA0C-C224-49B0-2C193BCAD9D6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He’s a firefighter.</a:t>
            </a:r>
          </a:p>
        </p:txBody>
      </p: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67F3F76C-08DF-D650-C786-ECF8B2F341D4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20" name="그림 19">
              <a:extLst>
                <a:ext uri="{FF2B5EF4-FFF2-40B4-BE49-F238E27FC236}">
                  <a16:creationId xmlns:a16="http://schemas.microsoft.com/office/drawing/2014/main" id="{12A18323-E327-58F2-8D15-22BF105977C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BEB6759-4C85-A6A1-63AC-300828A761A2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062396D2-82B8-6814-2607-099959410B60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23" name="그림 22">
              <a:extLst>
                <a:ext uri="{FF2B5EF4-FFF2-40B4-BE49-F238E27FC236}">
                  <a16:creationId xmlns:a16="http://schemas.microsoft.com/office/drawing/2014/main" id="{7A58B6D7-0B75-07F4-0630-E3B7CEF823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DB0974F-1FB0-3FA5-FE04-65914BCADB06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5471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4E458F41-3FD5-BEB6-B7EB-1FB596A47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C12EB2E3-2BD8-77CB-688D-7B75324F1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13</a:t>
            </a:fld>
            <a:endParaRPr lang="ko-KR" altLang="en-US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498BB0A3-7477-4FA6-DC1C-427B06C0FD97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D020ED9A-8211-099C-F2B4-C2F490B67602}"/>
              </a:ext>
            </a:extLst>
          </p:cNvPr>
          <p:cNvSpPr txBox="1"/>
          <p:nvPr/>
        </p:nvSpPr>
        <p:spPr>
          <a:xfrm>
            <a:off x="3646045" y="1916630"/>
            <a:ext cx="2614780" cy="2810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Eric</a:t>
            </a:r>
            <a:r>
              <a:rPr lang="en-US" altLang="ko-KR" sz="1220" b="1" dirty="0">
                <a:latin typeface="AG Schoolbook" panose="02000503040000020004" pitchFamily="2" charset="0"/>
              </a:rPr>
              <a:t>: Who’s this boy right here?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에릭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여기 있는 이 남자애는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누구야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Jisu: That’s my cousin.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내 사촌이야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Eric: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He’s tall and sturdy.</a:t>
            </a:r>
            <a:endParaRPr lang="ko-KR" altLang="ko-KR" sz="1220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에릭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키도 크고 체격도 좋네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Jisu: Yes, he’s good at sports.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운동을 잘해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Eric: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He looks really strong.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에릭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진짜 튼튼해 보여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Jisu: You’re right. He is strong.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맞아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힘도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세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37A639-42AD-1B48-2B00-3E5D48482E81}"/>
              </a:ext>
            </a:extLst>
          </p:cNvPr>
          <p:cNvSpPr txBox="1"/>
          <p:nvPr/>
        </p:nvSpPr>
        <p:spPr>
          <a:xfrm>
            <a:off x="597170" y="1916630"/>
            <a:ext cx="2614780" cy="39210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Eric</a:t>
            </a:r>
            <a:r>
              <a:rPr lang="en-US" altLang="ko-KR" sz="1220" b="1" dirty="0">
                <a:latin typeface="AG Schoolbook" panose="02000503040000020004" pitchFamily="2" charset="0"/>
              </a:rPr>
              <a:t>: Who is she?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에릭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 사람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누구야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Jisu: That’s my sister.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내 언니야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Eric: I really like her hairstyle.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에릭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머리 스타일이 정말 예쁘다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Jisu: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She has long, beautiful hair.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머리가 길고 예뻐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Eric: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She’s quite tall.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에릭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키도 꽤 크네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Jisu: Yes, she is taller than me.</a:t>
            </a:r>
            <a:endParaRPr lang="ko-KR" altLang="ko-KR" sz="1220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나보다 더 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Eric: Both of you look charming.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에릭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둘 다 정말 예뻐 보여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Jisu: Thanks!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en-US" altLang="ko-KR" sz="100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626B6B0-08E5-DA60-4038-0DC320F35610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13.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B31211B-A464-57BC-F5AC-5E996552D01B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She’s quite tall.</a:t>
            </a:r>
          </a:p>
        </p:txBody>
      </p: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10B03730-1F6A-879E-D848-0B1CF09836DF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20" name="그림 19">
              <a:extLst>
                <a:ext uri="{FF2B5EF4-FFF2-40B4-BE49-F238E27FC236}">
                  <a16:creationId xmlns:a16="http://schemas.microsoft.com/office/drawing/2014/main" id="{62C84CE9-9A8C-7E26-C8A2-3CA1C167665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69DD316-724C-84C3-BBE3-AB01CC220CEF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6292DF14-0AFF-54BB-9589-1969AD853C74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23" name="그림 22">
              <a:extLst>
                <a:ext uri="{FF2B5EF4-FFF2-40B4-BE49-F238E27FC236}">
                  <a16:creationId xmlns:a16="http://schemas.microsoft.com/office/drawing/2014/main" id="{D016E2BD-3DC3-1AF2-5E2F-C6FC6FD058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2C0AE26E-0F5A-1D0B-DCBD-FA97E2900B23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56147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AC9E7AE8-8DAF-0C85-7C79-CB6910C79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4E704F87-4EFE-9828-EA29-13F7FC3C6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14</a:t>
            </a:fld>
            <a:endParaRPr lang="ko-KR" altLang="en-US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6EB391D6-7AA9-A4CF-F6DE-204C032B0319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FA3B670-A762-AF25-52B6-9E025876A5C1}"/>
              </a:ext>
            </a:extLst>
          </p:cNvPr>
          <p:cNvSpPr txBox="1"/>
          <p:nvPr/>
        </p:nvSpPr>
        <p:spPr>
          <a:xfrm>
            <a:off x="3646045" y="1916630"/>
            <a:ext cx="2614780" cy="43473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Leo</a:t>
            </a:r>
            <a:r>
              <a:rPr lang="en-US" altLang="ko-KR" sz="1220" b="1" dirty="0">
                <a:latin typeface="AG Schoolbook" panose="02000503040000020004" pitchFamily="2" charset="0"/>
              </a:rPr>
              <a:t>: Do you ever go hiking?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레오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등산 가본 적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Hana: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Sometimes, I go hiking with my family. 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가끔 가족이랑 등산 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Leo: What’s your favorite weekend activity? 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레오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주말 활동 중에 뭐가 제일 좋아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Hana: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 love watching movies. 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영화 보는 것 정말 좋아해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Leo: What kind of movies do you like? 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레오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어떤 영화 좋아해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Hana: Action and comedy!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액션이랑 코미디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Leo: Same here! Let’s watch together sometime!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레오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나도 그래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언젠가 같이 보자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000" dirty="0"/>
              <a:t> </a:t>
            </a:r>
            <a:endParaRPr lang="ko-KR" altLang="ko-KR" sz="1000" dirty="0"/>
          </a:p>
          <a:p>
            <a:pPr latinLnBrk="1"/>
            <a:endParaRPr lang="ko-KR" altLang="ko-KR" sz="1000" b="1" dirty="0">
              <a:latin typeface="AG Schoolbook" panose="02000503040000020004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90BDA3-609A-5BB4-783C-04E31ED2D88A}"/>
              </a:ext>
            </a:extLst>
          </p:cNvPr>
          <p:cNvSpPr txBox="1"/>
          <p:nvPr/>
        </p:nvSpPr>
        <p:spPr>
          <a:xfrm>
            <a:off x="597170" y="1916630"/>
            <a:ext cx="2614780" cy="4159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Leo</a:t>
            </a:r>
            <a:r>
              <a:rPr lang="en-US" altLang="ko-KR" sz="1220" b="1" dirty="0">
                <a:latin typeface="AG Schoolbook" panose="02000503040000020004" pitchFamily="2" charset="0"/>
              </a:rPr>
              <a:t>: What do you do on weekends?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레오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 주말에 뭐 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Hana: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 usually ride my bike.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보통 자전거를 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Leo: That sounds fun!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레오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재밌겠다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en-US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Hana: Yeah, I ride with my brother. How about you?</a:t>
            </a:r>
            <a:endParaRPr lang="ko-KR" altLang="ko-KR" sz="1220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남동생이랑 같이 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Leo: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 play soccer with my friends.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레오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나는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친구들이랑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축구해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Hana: Cool! Do you play every week?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멋지다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매주 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Leo: Yes, I do.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레오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 매주 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en-US" altLang="ko-KR" sz="100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646BAF0-90DD-F0A5-FCEF-5A9F89128BED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14.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3435EB9-A92A-64D3-B8B2-0C891E45C866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I usually ride my bike.</a:t>
            </a:r>
          </a:p>
        </p:txBody>
      </p: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AE0CCA7E-E167-EA93-4A23-CF59DD111B17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20" name="그림 19">
              <a:extLst>
                <a:ext uri="{FF2B5EF4-FFF2-40B4-BE49-F238E27FC236}">
                  <a16:creationId xmlns:a16="http://schemas.microsoft.com/office/drawing/2014/main" id="{99E3DA77-4082-DAE0-ABF6-38E013349A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6ECE12C-CCCD-262C-BF54-73AF5C57D9E7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EBE7F2DE-3789-19AC-834A-E4986E263362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23" name="그림 22">
              <a:extLst>
                <a:ext uri="{FF2B5EF4-FFF2-40B4-BE49-F238E27FC236}">
                  <a16:creationId xmlns:a16="http://schemas.microsoft.com/office/drawing/2014/main" id="{CEA62DF1-C8E9-142C-D67C-784AF2BC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0476E02-15C1-B3A8-AF80-8AE2B4593441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1826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6F2D1A45-5235-E070-2584-A0AEDB124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F799C98E-B4C2-1319-50EB-AF9C8DB39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15</a:t>
            </a:fld>
            <a:endParaRPr lang="ko-KR" altLang="en-US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054987DC-5667-EBAE-576A-2C4F4BEF2106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790B084-6EF2-E145-9DE9-870A2374793D}"/>
              </a:ext>
            </a:extLst>
          </p:cNvPr>
          <p:cNvSpPr txBox="1"/>
          <p:nvPr/>
        </p:nvSpPr>
        <p:spPr>
          <a:xfrm>
            <a:off x="3646045" y="1916630"/>
            <a:ext cx="2614780" cy="304852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Minji</a:t>
            </a:r>
            <a:r>
              <a:rPr lang="en-US" altLang="ko-KR" sz="1220" b="1" dirty="0">
                <a:latin typeface="AG Schoolbook" panose="02000503040000020004" pitchFamily="2" charset="0"/>
              </a:rPr>
              <a:t>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How about getting some ice cream?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아이스크림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먹을래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Kara: That sounds great!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I’m hot and hungry.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카라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덥고 배고파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Let’s go to that stand over there.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저쪽 가게로 가자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Kara: Good idea! I might get two!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카라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좋은 생각이야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 두 개 먹을지도 몰라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Haha! Not me!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난 하나면 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000"/>
              <a:t> </a:t>
            </a:r>
            <a:endParaRPr lang="ko-KR" altLang="ko-KR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9B505B4-7CA3-6C7B-E99D-E3B9055214A9}"/>
              </a:ext>
            </a:extLst>
          </p:cNvPr>
          <p:cNvSpPr txBox="1"/>
          <p:nvPr/>
        </p:nvSpPr>
        <p:spPr>
          <a:xfrm>
            <a:off x="597170" y="1916630"/>
            <a:ext cx="2614780" cy="333937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Kara</a:t>
            </a:r>
            <a:r>
              <a:rPr lang="en-US" altLang="ko-KR" sz="1220" b="1" dirty="0">
                <a:latin typeface="AG Schoolbook" panose="02000503040000020004" pitchFamily="2" charset="0"/>
              </a:rPr>
              <a:t>: Hey Minji, let’s play basketball!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카라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농구하자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Sorry, I’m too tired to play.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미안하지만 너무 피곤해서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못하겠어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Kara: Oh, did you have a busy day?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카라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오늘 바빴어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Yeah,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 had a test and I didn’t sleep much.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시험도 보고 잠도 많이 못 잤어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Kara: Oh, you should rest.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카라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 쉬어야 겠다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Let’s play tomorrow.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내일 같이 하자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en-US" altLang="ko-KR" sz="100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08C5EF5-752B-73D6-E8C2-866094C9F902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15.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5F2C072-8EDA-4A03-F128-8E532C9587BF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Let’s play basketball!</a:t>
            </a:r>
          </a:p>
        </p:txBody>
      </p:sp>
      <p:grpSp>
        <p:nvGrpSpPr>
          <p:cNvPr id="17" name="그룹 16">
            <a:extLst>
              <a:ext uri="{FF2B5EF4-FFF2-40B4-BE49-F238E27FC236}">
                <a16:creationId xmlns:a16="http://schemas.microsoft.com/office/drawing/2014/main" id="{DB18BD4D-931B-DEDB-6206-472E10B6AB10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8" name="그림 17">
              <a:extLst>
                <a:ext uri="{FF2B5EF4-FFF2-40B4-BE49-F238E27FC236}">
                  <a16:creationId xmlns:a16="http://schemas.microsoft.com/office/drawing/2014/main" id="{7B6EE819-16B8-1DD2-A351-CDB1F3B4C68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12F0C28-FFB3-4EFA-1B29-1A9F560B5DBC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20" name="그룹 19">
            <a:extLst>
              <a:ext uri="{FF2B5EF4-FFF2-40B4-BE49-F238E27FC236}">
                <a16:creationId xmlns:a16="http://schemas.microsoft.com/office/drawing/2014/main" id="{10948ACA-8C97-AD49-EF03-C863BBACDFAE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21" name="그림 20">
              <a:extLst>
                <a:ext uri="{FF2B5EF4-FFF2-40B4-BE49-F238E27FC236}">
                  <a16:creationId xmlns:a16="http://schemas.microsoft.com/office/drawing/2014/main" id="{DE02EF46-1F7A-C65A-0F24-A186800030B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9D2BF2A-56F2-1860-5FC4-6763725E79A4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34188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C3AFF0D8-41FD-8B23-8A6A-CFA13C4A7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© EBSe AI </a:t>
            </a:r>
            <a:r>
              <a:rPr lang="ko-KR" altLang="en-US"/>
              <a:t>펭톡</a:t>
            </a:r>
            <a:r>
              <a:rPr lang="en-US" altLang="ko-KR"/>
              <a:t>. All rights reserved.</a:t>
            </a:r>
            <a:endParaRPr lang="en-US" altLang="ko-KR" dirty="0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A92D367B-3741-F17B-1CF6-2C18B318C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16</a:t>
            </a:fld>
            <a:endParaRPr lang="ko-KR" altLang="en-US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722C5617-28D4-4F48-1241-2236931ED1FC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87CA4E6-E173-FA90-AA71-5609D365C2CD}"/>
              </a:ext>
            </a:extLst>
          </p:cNvPr>
          <p:cNvSpPr txBox="1"/>
          <p:nvPr/>
        </p:nvSpPr>
        <p:spPr>
          <a:xfrm>
            <a:off x="3646050" y="1916630"/>
            <a:ext cx="2614780" cy="46381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Ben</a:t>
            </a:r>
            <a:r>
              <a:rPr lang="en-US" altLang="ko-KR" sz="1220" b="1" dirty="0">
                <a:latin typeface="AG Schoolbook" panose="02000503040000020004" pitchFamily="2" charset="0"/>
              </a:rPr>
              <a:t>: Amy, what are you doing?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에이미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뭐하고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Amy: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 am organizing my new desk. 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에이미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새 책상 정리하고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Ben: Do you need any help?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도와줄까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Amy: Yes, please.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Can you carry this box?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에이미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부탁할게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 상자 좀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들어줄래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Ben: Sure! Where should I put it?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물론이지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어디에 둘까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Amy: Over there, next to the closet.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에이미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저기 옷장 옆에 놔줘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Ben: Got it!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알겠어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Amy: Thanks. </a:t>
            </a:r>
            <a:r>
              <a:rPr lang="en-US" altLang="ko-KR" sz="1220" b="1">
                <a:latin typeface="AG Schoolbook" panose="02000503040000020004" pitchFamily="2" charset="0"/>
              </a:rPr>
              <a:t>You’re a lifesaver.</a:t>
            </a:r>
            <a:endParaRPr lang="ko-KR" altLang="ko-KR" sz="1220" b="1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에이미</a:t>
            </a:r>
            <a:r>
              <a:rPr lang="en-US" altLang="ko-KR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큰 도움이 됐어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ko-KR" altLang="ko-KR" sz="89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ko-KR" altLang="ko-KR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B5979BB-41D3-ED18-AD75-D2B0630BFAC3}"/>
              </a:ext>
            </a:extLst>
          </p:cNvPr>
          <p:cNvSpPr txBox="1"/>
          <p:nvPr/>
        </p:nvSpPr>
        <p:spPr>
          <a:xfrm>
            <a:off x="597170" y="1916630"/>
            <a:ext cx="2614780" cy="403956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Amy</a:t>
            </a:r>
            <a:r>
              <a:rPr lang="en-US" altLang="ko-KR" sz="1220" b="1" dirty="0">
                <a:latin typeface="AG Schoolbook" panose="02000503040000020004" pitchFamily="2" charset="0"/>
              </a:rPr>
              <a:t>: Hey Ben, what are you doing?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에이미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뭐 하고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Ben: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I’m cleaning my room, but it’s so messy.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방 청소하고 있는데 너무 지저분해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Amy: Wow, you have a lot of books on the floor.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에이미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바닥에 책이 엄청 많네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Ben: I know. I don’t even know where to start. Can you help me?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그러게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어디서부터 해야 할지 모르겠어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 좀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도와줄래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Amy: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Let’s put them on the shelf. </a:t>
            </a:r>
            <a:r>
              <a:rPr lang="en-US" altLang="ko-KR" sz="1220" b="1" dirty="0">
                <a:latin typeface="AG Schoolbook" panose="02000503040000020004" pitchFamily="2" charset="0"/>
              </a:rPr>
              <a:t>We can do it together.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에이미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책꽂이에 올려놓자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같이 하자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Ben: Thank you so much.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정말 고마워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en-US" altLang="ko-KR" sz="100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F74DEA-9DD6-F73C-4FB1-45AE54A713C3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16.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368A0D2-ABFC-DE8E-E167-26E93308ACA3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I’m cleaning my room.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BADC14B9-8374-8AF3-F32C-4671D30F3E29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F48E8448-0073-0B4B-A42B-A549C29DA87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76566F4-AB03-8165-B487-571891B847F6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21D89198-5F60-0DB0-73AC-29E96435CB31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CEC7B4DC-49DC-7F83-F886-857799D3BCF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74DD766-E812-5BDF-B735-86E6E7CB3DB7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813940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259DE8AD-1EFC-6FC3-5388-8D9226203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© EBSe AI </a:t>
            </a:r>
            <a:r>
              <a:rPr lang="ko-KR" altLang="en-US"/>
              <a:t>펭톡</a:t>
            </a:r>
            <a:r>
              <a:rPr lang="en-US" altLang="ko-KR"/>
              <a:t>. All rights reserved.</a:t>
            </a:r>
            <a:endParaRPr lang="en-US" altLang="ko-KR" dirty="0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45AE97E2-9FA8-8894-348D-808C17750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17</a:t>
            </a:fld>
            <a:endParaRPr lang="ko-KR" alt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B9CD50-7721-7C90-1F52-10D74B789C4E}"/>
              </a:ext>
            </a:extLst>
          </p:cNvPr>
          <p:cNvSpPr txBox="1"/>
          <p:nvPr/>
        </p:nvSpPr>
        <p:spPr>
          <a:xfrm>
            <a:off x="3646050" y="1916630"/>
            <a:ext cx="2614780" cy="381796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Mia</a:t>
            </a:r>
            <a:r>
              <a:rPr lang="en-US" altLang="ko-KR" sz="1220" b="1" dirty="0">
                <a:latin typeface="AG Schoolbook" panose="02000503040000020004" pitchFamily="2" charset="0"/>
              </a:rPr>
              <a:t>: Aww, who’s this?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이건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누구야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Jake: That’s my dog, Buddy.</a:t>
            </a:r>
            <a:endParaRPr lang="ko-KR" altLang="ko-KR" sz="1220" b="1" dirty="0">
              <a:latin typeface="AG Schoolbook" panose="02000503040000020004" pitchFamily="2" charset="0"/>
              <a:ea typeface="나눔스퀘어_ac Bold" panose="020B0600000101010101" pitchFamily="50" charset="-127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제이크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우리 강아지 버디야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 How old is he?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얘는 몇 살이야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Jake: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He is twelve years old.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제이크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열 두 살이야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</a:t>
            </a:r>
            <a:r>
              <a:rPr lang="en-US" altLang="ko-KR" sz="1220" b="1">
                <a:latin typeface="AG Schoolbook" panose="02000503040000020004" pitchFamily="2" charset="0"/>
              </a:rPr>
              <a:t>: Wow. </a:t>
            </a:r>
            <a:r>
              <a:rPr lang="en-US" altLang="ko-KR" sz="1220" b="1">
                <a:solidFill>
                  <a:srgbClr val="3C00C8"/>
                </a:solidFill>
                <a:latin typeface="AG Schoolbook" panose="02000503040000020004" pitchFamily="2" charset="0"/>
              </a:rPr>
              <a:t>He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looks young for his age!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나이에 비해 정말 어려 보이네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Jake: Yeah, I hope he stays this healthy for a long time.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제이크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맞아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오랫동안 이렇게 건강하면 좋겠어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 He will.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그럴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거야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ko-KR" altLang="ko-KR" sz="1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A6E127-860C-C266-6F27-EEB5AF007C9C}"/>
              </a:ext>
            </a:extLst>
          </p:cNvPr>
          <p:cNvSpPr txBox="1"/>
          <p:nvPr/>
        </p:nvSpPr>
        <p:spPr>
          <a:xfrm>
            <a:off x="597170" y="1916630"/>
            <a:ext cx="2614780" cy="429656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Jake</a:t>
            </a:r>
            <a:r>
              <a:rPr lang="en-US" altLang="ko-KR" sz="1220" b="1" dirty="0">
                <a:latin typeface="AG Schoolbook" panose="02000503040000020004" pitchFamily="2" charset="0"/>
              </a:rPr>
              <a:t>: What are you looking at?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제이크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뭐 보고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 Oh, this is my dog, Happy.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내 강아지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해피야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Jake: Is it a he or a she?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제이크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수컷이야 암컷이야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 She’s a girl. Isn’t she cute?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암컷이야</a:t>
            </a:r>
            <a:r>
              <a:rPr lang="it-IT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귀엽지 않아</a:t>
            </a:r>
            <a:r>
              <a:rPr lang="it-IT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br>
              <a:rPr lang="it-IT" altLang="ko-KR" sz="1000" dirty="0"/>
            </a:br>
            <a:r>
              <a:rPr lang="en-US" altLang="ko-KR" sz="1220" b="1" dirty="0">
                <a:latin typeface="AG Schoolbook" panose="02000503040000020004" pitchFamily="2" charset="0"/>
              </a:rPr>
              <a:t>Jake: She looks really cute.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How old is she?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제이크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정말 귀엽다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몇 살이야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She is two years old.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두 살이야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Jake: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She is still a baby.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제이크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아직 아기구나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Mia: Yes! She makes me smile all the time.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맞아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항상 나를 웃게 만들어줘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en-US" altLang="ko-KR" sz="100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3E71430B-59C2-B6F8-5BE8-36DFB7DDB39E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C8A1668-05ED-13E0-B503-D25CE070D8FC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17.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F2E46B9-795E-2E94-A5C7-8DB81E0AA343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She is two years old.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BCE6679A-CA42-8E3D-4428-66B8D09A21BC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AF31D3FC-8147-20D5-0DDD-47F7515B7B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1E8D36E-83E2-83AF-12E1-1A5E9226FB83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D3D31FBA-82CC-FF12-4A0A-DAE79B82E470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67AF148B-ACDE-2A42-A122-090F00689F3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EB54157B-4441-6E57-BCFC-FEACA07C8030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61957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E1F825C6-5DE4-281B-607D-343710026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© EBSe AI </a:t>
            </a:r>
            <a:r>
              <a:rPr lang="ko-KR" altLang="en-US"/>
              <a:t>펭톡</a:t>
            </a:r>
            <a:r>
              <a:rPr lang="en-US" altLang="ko-KR"/>
              <a:t>. All rights reserved.</a:t>
            </a:r>
            <a:endParaRPr lang="en-US" altLang="ko-KR" dirty="0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E8B49E49-569D-0C46-83A3-A879E8AF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18</a:t>
            </a:fld>
            <a:endParaRPr lang="ko-KR" altLang="en-US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412A1956-2DF4-1471-6EBB-73E739BB410E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5AF0994-DE30-502D-3365-C7A56EE7165D}"/>
              </a:ext>
            </a:extLst>
          </p:cNvPr>
          <p:cNvSpPr txBox="1"/>
          <p:nvPr/>
        </p:nvSpPr>
        <p:spPr>
          <a:xfrm>
            <a:off x="3646050" y="1916630"/>
            <a:ext cx="2614780" cy="36640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Emma</a:t>
            </a:r>
            <a:r>
              <a:rPr lang="en-US" altLang="ko-KR" sz="1220" b="1" dirty="0">
                <a:latin typeface="AG Schoolbook" panose="02000503040000020004" pitchFamily="2" charset="0"/>
              </a:rPr>
              <a:t>: Tina,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is this your notebook?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티나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이거 네 공책이야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Tina: Yes, it is! Thank you.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티나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내 거야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Emma: I can’t find mine.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내 공책을 못 찾겠어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Tina: What color is yours?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티나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네 건 무슨 색이야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Emma: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Mine is brown.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내 것은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갈색이야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Tina: Oh, I saw a brown notebook on the teacher’s desk.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티나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교탁 위에 갈색 공책 있는 거 봤어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Emma: Really? I almost lost it! Thanks again.</a:t>
            </a:r>
            <a:endParaRPr lang="ko-KR" altLang="ko-KR" sz="1220" b="1" dirty="0">
              <a:latin typeface="AG Schoolbook" panose="02000503040000020004" pitchFamily="2" charset="0"/>
              <a:ea typeface="나눔스퀘어_ac Bold" panose="020B0600000101010101" pitchFamily="50" charset="-127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잃어버릴 뻔했네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다시 한 번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EEFC644-F80D-84A9-5F7A-0C95B4D58FB0}"/>
              </a:ext>
            </a:extLst>
          </p:cNvPr>
          <p:cNvSpPr txBox="1"/>
          <p:nvPr/>
        </p:nvSpPr>
        <p:spPr>
          <a:xfrm>
            <a:off x="597170" y="1916630"/>
            <a:ext cx="2614780" cy="400571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Tina</a:t>
            </a:r>
            <a:r>
              <a:rPr lang="en-US" altLang="ko-KR" sz="1220" b="1" dirty="0">
                <a:latin typeface="AG Schoolbook" panose="02000503040000020004" pitchFamily="2" charset="0"/>
              </a:rPr>
              <a:t>: Hey Emma, is this your bag?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티나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이거 네 가방이야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Emma: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No, my bag is blue.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내 가방은 파란색이야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Tina: Oh really?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 thought your bag was white.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티나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네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가방은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하얀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색인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줄 알았는데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Emma: It was, but I got a new one.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예전엔 그랬는데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새 가방을 샀어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Tina: I see. I found this one on a bench.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티나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그렇구나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이건 벤치에서 찾았어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Emma: Let’s take it to the lost and found.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분실물센터에 가져가자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Tina: Yeah, good idea.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티나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좋은 생각이야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en-US" altLang="ko-KR" sz="100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12EDFF-31F5-0D62-5509-AE2AC14904AA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18.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686FF35-F8F3-1039-64CE-EB30B28527EC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Mine is blue.</a:t>
            </a: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368BF428-4535-2F56-933C-8D113BD253BD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7B6A2522-5C1E-CF4F-87D8-7F1DDBE349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E17E780-A103-75F6-1F2B-4CB2D858D207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5F0FD998-1695-6B1A-8138-DA3C769E399D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D50CA53A-2FEF-BAD9-7CB4-9FA426B8E7F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9A3AD53-75DD-26D1-4789-E15AE70FBCAE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00432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0112A8FD-4B34-5F5C-9A02-C619DA37A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© EBSe AI </a:t>
            </a:r>
            <a:r>
              <a:rPr lang="ko-KR" altLang="en-US"/>
              <a:t>펭톡</a:t>
            </a:r>
            <a:r>
              <a:rPr lang="en-US" altLang="ko-KR"/>
              <a:t>. All rights reserved.</a:t>
            </a:r>
            <a:endParaRPr lang="en-US" altLang="ko-KR" dirty="0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1D4CBA74-015F-EC49-47D4-973171B13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19</a:t>
            </a:fld>
            <a:endParaRPr lang="ko-KR" altLang="en-US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32061797-500B-FBE3-423D-6ACBB5581805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C87A72F-7DD3-50EE-EA90-04E9CC748FD6}"/>
              </a:ext>
            </a:extLst>
          </p:cNvPr>
          <p:cNvSpPr txBox="1"/>
          <p:nvPr/>
        </p:nvSpPr>
        <p:spPr>
          <a:xfrm>
            <a:off x="3646049" y="1916630"/>
            <a:ext cx="2792847" cy="28946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Lily</a:t>
            </a:r>
            <a:r>
              <a:rPr lang="en-US" altLang="ko-KR" sz="1220" b="1" dirty="0">
                <a:latin typeface="AG Schoolbook" panose="02000503040000020004" pitchFamily="2" charset="0"/>
              </a:rPr>
              <a:t>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Wait, don’t put the can there.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릴리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잠깐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캔을 거기 넣지 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Noah: Really? Why not?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노아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왜 안 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Lily: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Please put the can here. </a:t>
            </a:r>
            <a:r>
              <a:rPr lang="en-US" altLang="ko-KR" sz="1220" b="1" dirty="0">
                <a:latin typeface="AG Schoolbook" panose="02000503040000020004" pitchFamily="2" charset="0"/>
              </a:rPr>
              <a:t>This bin is for recycling.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릴리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캔은 여기에 넣어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여기가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재활용통이야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Noah: I’m sorry. I should have been </a:t>
            </a:r>
            <a:r>
              <a:rPr lang="en-US" altLang="ko-KR" sz="1220" b="1">
                <a:latin typeface="AG Schoolbook" panose="02000503040000020004" pitchFamily="2" charset="0"/>
              </a:rPr>
              <a:t>more careful</a:t>
            </a:r>
            <a:r>
              <a:rPr lang="en-US" altLang="ko-KR" sz="600" b="1">
                <a:latin typeface="AG Schoolbook" panose="02000503040000020004" pitchFamily="2" charset="0"/>
              </a:rPr>
              <a:t> </a:t>
            </a:r>
            <a:r>
              <a:rPr lang="en-US" altLang="ko-KR" sz="1220" b="1">
                <a:latin typeface="AG Schoolbook" panose="02000503040000020004" pitchFamily="2" charset="0"/>
              </a:rPr>
              <a:t>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노아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미안해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더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조심했어야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Lily: Our small efforts can make a big difference.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릴리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우리의 작은 노력들이 모이면 큰 변화를 만들 수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있어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0D1D189-0BF1-0730-CB4F-7A0F0E15D5E7}"/>
              </a:ext>
            </a:extLst>
          </p:cNvPr>
          <p:cNvSpPr txBox="1"/>
          <p:nvPr/>
        </p:nvSpPr>
        <p:spPr>
          <a:xfrm>
            <a:off x="597170" y="1916630"/>
            <a:ext cx="2614780" cy="31516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Lily</a:t>
            </a:r>
            <a:r>
              <a:rPr lang="en-US" altLang="ko-KR" sz="1220" b="1" dirty="0">
                <a:latin typeface="AG Schoolbook" panose="02000503040000020004" pitchFamily="2" charset="0"/>
              </a:rPr>
              <a:t>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Don’t push, please!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릴리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밀지 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제발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Noah: Oh, sorry! I didn’t mean to.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노아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미안해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일부러 그런 건 아니야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Lily: It’s okay.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But you should always watch out for others.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릴리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괜찮아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하지만 항상 주위를 살펴야 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Noah: You’re right. I totally agree.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노아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네 말이 맞아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정말 동의해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Lily: I’ll be careful too.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릴리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나도 조심할 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Noah: Yeah, let’s both be careful.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노아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우리 둘 다 조심하자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en-US" altLang="ko-KR" sz="100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0EBFCD-2CF5-79E4-07EE-DC99962DA142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19.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6346852-FF63-060A-6D8C-DCE46EDB81DA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Don’t push, please!</a:t>
            </a: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84D10DDB-27E5-5CE7-B96B-B5815C508DDC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24310086-1BBE-73B4-0EB1-2DAC6C1B769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D446AFB-6060-D82A-76A9-CCE685D71EF1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3D8145E4-A645-0D84-7CD7-10C639C435F4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D440B7CE-7A1D-8BA3-D3DC-E5E9427EA3D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DF26CD2-DBD8-6227-7060-ECD6290D45FC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942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EA15BF37-745F-778F-03C1-FED31574C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C831DA09-4EC9-31EB-2ADE-08EC35B30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2</a:t>
            </a:fld>
            <a:endParaRPr lang="ko-KR" altLang="en-US" dirty="0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50B1DC6B-35A3-AAB0-E555-293D8EB69D48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9F62AC98-403E-ABDD-FFE8-C351087B0C5B}"/>
              </a:ext>
            </a:extLst>
          </p:cNvPr>
          <p:cNvSpPr txBox="1"/>
          <p:nvPr/>
        </p:nvSpPr>
        <p:spPr>
          <a:xfrm>
            <a:off x="3646045" y="1916630"/>
            <a:ext cx="2614780" cy="258070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Doyoon</a:t>
            </a:r>
            <a:r>
              <a:rPr lang="en-US" altLang="ko-KR" sz="1220" b="1" dirty="0">
                <a:latin typeface="AG Schoolbook" panose="02000503040000020004" pitchFamily="2" charset="0"/>
              </a:rPr>
              <a:t>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Who goes first?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도윤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누가 먼저 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Jisoo: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I will! Get ready.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내가 먼저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할게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준비해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</a:rPr>
              <a:t>Doyoon</a:t>
            </a:r>
            <a:r>
              <a:rPr lang="en-US" altLang="ko-KR" sz="1220" b="1" dirty="0">
                <a:latin typeface="AG Schoolbook" panose="02000503040000020004" pitchFamily="2" charset="0"/>
              </a:rPr>
              <a:t>: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Nice shot! This is fun.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도윤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잘 쳤어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재밌다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Jisoo: Yeah!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Let’s play until the bell rings. 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종이 울릴 때까지 치자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</a:rPr>
              <a:t>Doyoon</a:t>
            </a:r>
            <a:r>
              <a:rPr lang="en-US" altLang="ko-KR" sz="1220" b="1" dirty="0">
                <a:latin typeface="AG Schoolbook" panose="02000503040000020004" pitchFamily="2" charset="0"/>
              </a:rPr>
              <a:t>: Great idea!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도윤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좋은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생각이야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D93487-5E4B-7E2E-8A0E-A281288394E5}"/>
              </a:ext>
            </a:extLst>
          </p:cNvPr>
          <p:cNvSpPr txBox="1"/>
          <p:nvPr/>
        </p:nvSpPr>
        <p:spPr>
          <a:xfrm>
            <a:off x="597170" y="1916630"/>
            <a:ext cx="2614780" cy="22744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Jisoo</a:t>
            </a:r>
            <a:r>
              <a:rPr lang="en-US" altLang="ko-KR" sz="1220" b="1" dirty="0">
                <a:latin typeface="AG Schoolbook" panose="02000503040000020004" pitchFamily="2" charset="0"/>
              </a:rPr>
              <a:t>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Hey, let’s play tennis!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우리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테니스 치자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</a:rPr>
              <a:t>Doyoon</a:t>
            </a:r>
            <a:r>
              <a:rPr lang="en-US" altLang="ko-KR" sz="1220" b="1" dirty="0">
                <a:latin typeface="AG Schoolbook" panose="02000503040000020004" pitchFamily="2" charset="0"/>
              </a:rPr>
              <a:t>: Sounds good! Where are the rackets?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도윤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라켓은 어디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Jisoo: Over there, on the bench.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Let’s grab them.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저기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벤치 위에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가져오자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 err="1">
                <a:latin typeface="AG Schoolbook" panose="02000503040000020004" pitchFamily="2" charset="0"/>
              </a:rPr>
              <a:t>Doyoon</a:t>
            </a:r>
            <a:r>
              <a:rPr lang="en-US" altLang="ko-KR" sz="1220" b="1" dirty="0">
                <a:latin typeface="AG Schoolbook" panose="02000503040000020004" pitchFamily="2" charset="0"/>
              </a:rPr>
              <a:t>: Great! I can’t wait to play. 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도윤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빨리 치고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싶다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53C82A-5E84-ECC2-7CBA-F41A0B6938F6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2.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A5D9C0-DC83-0EC9-5C11-1FED1FF5604F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Let’s play tennis!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76A4E341-C94C-E491-F79D-5A14F4EDFB6F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C15D356C-D587-C095-DFF2-8ABF7A119D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441A2A4-BD5A-93C3-9BFC-8A932A070D92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2D8DB62D-1582-65F1-C1DB-5DD5C7713E83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EDB962B0-B872-758B-B6C9-D058BB609D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0EF99A4-F41D-32AC-1FAB-7F1E9F9CA61C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190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0878AC2F-C594-587A-F512-8F3714E2F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© EBSe AI </a:t>
            </a:r>
            <a:r>
              <a:rPr lang="ko-KR" altLang="en-US"/>
              <a:t>펭톡</a:t>
            </a:r>
            <a:r>
              <a:rPr lang="en-US" altLang="ko-KR"/>
              <a:t>. All rights reserved.</a:t>
            </a:r>
            <a:endParaRPr lang="en-US" altLang="ko-KR" dirty="0"/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7D13A073-0C21-D445-8B8A-4071E6C1A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20</a:t>
            </a:fld>
            <a:endParaRPr lang="ko-KR" altLang="en-US" dirty="0"/>
          </a:p>
        </p:txBody>
      </p: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491D6961-8FDE-752F-1C36-06AF21C37747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1EBFFBE-63C3-F7D5-BB80-080F585AD49C}"/>
              </a:ext>
            </a:extLst>
          </p:cNvPr>
          <p:cNvSpPr txBox="1"/>
          <p:nvPr/>
        </p:nvSpPr>
        <p:spPr>
          <a:xfrm>
            <a:off x="3646050" y="1916630"/>
            <a:ext cx="2614780" cy="304852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Emma</a:t>
            </a:r>
            <a:r>
              <a:rPr lang="en-US" altLang="ko-KR" sz="1220" b="1" dirty="0">
                <a:latin typeface="AG Schoolbook" panose="02000503040000020004" pitchFamily="2" charset="0"/>
              </a:rPr>
              <a:t>: Do you want some cake?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케이크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먹을래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Julia: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No, thanks, I’m full.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줄리아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괜찮아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배불러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Emma: Okay,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let’s have some after soccer practice.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알았어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축구 연습 끝나고 먹자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Julia: Sure! I’ll definitely be hungry again after practice.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줄리아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연습 후에는 분명 다시 배고파질 거야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Emma: Then I’ll save you a piece. Let’s get going.</a:t>
            </a:r>
            <a:endParaRPr lang="ko-KR" altLang="ko-KR" sz="1220" b="1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그럼 너 줄 거 남겨둘게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이제 가자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r>
              <a:rPr lang="en-US" altLang="ko-KR" sz="1000" b="1"/>
              <a:t> </a:t>
            </a:r>
            <a:endParaRPr lang="ko-KR" altLang="ko-KR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ED6D99A-0E56-43CE-117A-CE69DE254B37}"/>
              </a:ext>
            </a:extLst>
          </p:cNvPr>
          <p:cNvSpPr txBox="1"/>
          <p:nvPr/>
        </p:nvSpPr>
        <p:spPr>
          <a:xfrm>
            <a:off x="589795" y="1916630"/>
            <a:ext cx="2654845" cy="400571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Emma</a:t>
            </a:r>
            <a:r>
              <a:rPr lang="en-US" altLang="ko-KR" sz="1220" b="1" dirty="0">
                <a:latin typeface="AG Schoolbook" panose="02000503040000020004" pitchFamily="2" charset="0"/>
              </a:rPr>
              <a:t>: Do you want some pizza?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피자 </a:t>
            </a:r>
            <a:r>
              <a:rPr lang="ko-KR" altLang="ko-KR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먹을래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Julia: Yes, please!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Pizza is my favorite food.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줄리아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부탁해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피자가 내가 제일 좋아하는 음식이야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Emma: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Here you go, help yourself.</a:t>
            </a:r>
            <a:endParaRPr lang="ko-KR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여기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마음껏 먹어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Julia: Thanks! What’s your favorite food?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줄리아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고마워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너는 어떤 음식 제일 좋아해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Emma: My favorite food is </a:t>
            </a:r>
            <a:r>
              <a:rPr lang="en-US" altLang="ko-KR" sz="1220" b="1" dirty="0" err="1">
                <a:latin typeface="AG Schoolbook" panose="02000503040000020004" pitchFamily="2" charset="0"/>
              </a:rPr>
              <a:t>gimbap</a:t>
            </a:r>
            <a:r>
              <a:rPr lang="en-US" altLang="ko-KR" sz="1220" b="1" dirty="0">
                <a:latin typeface="AG Schoolbook" panose="02000503040000020004" pitchFamily="2" charset="0"/>
              </a:rPr>
              <a:t>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나는 김밥을 가장 좋아해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Emma: Let’s have </a:t>
            </a:r>
            <a:r>
              <a:rPr lang="en-US" altLang="ko-KR" sz="1220" b="1" dirty="0" err="1">
                <a:latin typeface="AG Schoolbook" panose="02000503040000020004" pitchFamily="2" charset="0"/>
              </a:rPr>
              <a:t>gimbap</a:t>
            </a:r>
            <a:r>
              <a:rPr lang="en-US" altLang="ko-KR" sz="1220" b="1" dirty="0">
                <a:latin typeface="AG Schoolbook" panose="02000503040000020004" pitchFamily="2" charset="0"/>
              </a:rPr>
              <a:t> tomorrow.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엠마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내일 우리 김밥 먹자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0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Julia: That would be awesome!</a:t>
            </a:r>
            <a:endParaRPr lang="ko-KR" altLang="ko-KR" sz="1220" b="1" dirty="0">
              <a:latin typeface="AG Schoolbook" panose="02000503040000020004" pitchFamily="2" charset="0"/>
            </a:endParaRPr>
          </a:p>
          <a:p>
            <a:pPr latinLnBrk="1"/>
            <a:r>
              <a:rPr lang="ko-KR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줄리아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완전 신날 것 같아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ko-KR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en-US" altLang="ko-KR" sz="100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7321A25-A997-1D19-4F68-0AC020A127A6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20.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213E0F-A629-8F39-A6F8-3CF2DAE429D2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No thanks, I’m full.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0583F513-C69E-62C8-8CAC-D86AA8B6C484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93B0855D-6571-FB54-DDE1-FBA098BB10B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D324535-A68D-8890-86CA-E3E1020B0B2D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027F475F-F560-7E7B-6558-9947A4E13AC8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31AF244A-321B-07F9-12D3-9DD71E47520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07A55B6-CA64-7B3D-A364-EDC52A455546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60149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E471B454-D2AA-5B02-898A-71104761E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AE6ED115-3731-FF0F-FEC0-E67AAAD74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3</a:t>
            </a:fld>
            <a:endParaRPr lang="ko-KR" altLang="en-US" dirty="0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E0B08E70-6942-89D6-426C-4F1EA57CF309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17B008A-494E-546C-9655-FD26DF8BBEBD}"/>
              </a:ext>
            </a:extLst>
          </p:cNvPr>
          <p:cNvSpPr txBox="1"/>
          <p:nvPr/>
        </p:nvSpPr>
        <p:spPr>
          <a:xfrm>
            <a:off x="3646045" y="1916630"/>
            <a:ext cx="2614780" cy="29561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Teacher: </a:t>
            </a:r>
            <a:r>
              <a:rPr lang="en-US" altLang="ko-KR" sz="1220" b="1">
                <a:solidFill>
                  <a:srgbClr val="3C00C8"/>
                </a:solidFill>
                <a:latin typeface="AG Schoolbook" panose="02000503040000020004" pitchFamily="2" charset="0"/>
              </a:rPr>
              <a:t>Jinho,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don’t eat now, please.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선생님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진호야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지금은 먹지 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Jinho:</a:t>
            </a:r>
            <a:r>
              <a:rPr lang="en-US" altLang="ko-KR" sz="1220" b="1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Oh, sorry!</a:t>
            </a:r>
          </a:p>
          <a:p>
            <a:pPr latinLnBrk="1"/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죄송해요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Teacher: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You can eat during snack time.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선생님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간식 시간에 먹을 수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Doyoon: </a:t>
            </a:r>
            <a:r>
              <a:rPr lang="en-US" altLang="ko-KR" sz="1220" b="1" dirty="0">
                <a:latin typeface="AG Schoolbook" panose="02000503040000020004" pitchFamily="2" charset="0"/>
              </a:rPr>
              <a:t>Let’s save it for later.</a:t>
            </a:r>
          </a:p>
          <a:p>
            <a:pPr latinLnBrk="1"/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도윤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나중에 먹자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Jinho: </a:t>
            </a:r>
            <a:r>
              <a:rPr lang="en-US" altLang="ko-KR" sz="1220" b="1" dirty="0">
                <a:latin typeface="AG Schoolbook" panose="02000503040000020004" pitchFamily="2" charset="0"/>
              </a:rPr>
              <a:t>Good idea. Let’s get ready for class.</a:t>
            </a:r>
          </a:p>
          <a:p>
            <a:pPr latinLnBrk="1"/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좋은 생각이야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이제 수업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준비하자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9E6353F-D4A1-E75A-C819-C603838A02AB}"/>
              </a:ext>
            </a:extLst>
          </p:cNvPr>
          <p:cNvSpPr txBox="1"/>
          <p:nvPr/>
        </p:nvSpPr>
        <p:spPr>
          <a:xfrm>
            <a:off x="597170" y="1916630"/>
            <a:ext cx="2614780" cy="31654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Doyoon: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Don’t run, please!</a:t>
            </a:r>
          </a:p>
          <a:p>
            <a:pPr latinLnBrk="1"/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도윤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뛰지 마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제발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Jinho: </a:t>
            </a:r>
            <a:r>
              <a:rPr lang="en-US" altLang="ko-KR" sz="1220" b="1" dirty="0">
                <a:latin typeface="AG Schoolbook" panose="02000503040000020004" pitchFamily="2" charset="0"/>
              </a:rPr>
              <a:t>Okay!</a:t>
            </a:r>
          </a:p>
          <a:p>
            <a:pPr latinLnBrk="1"/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알겠어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100" b="1">
                <a:latin typeface="AG Schoolbook" panose="02000503040000020004" pitchFamily="2" charset="0"/>
              </a:rPr>
              <a:t>Doyoon</a:t>
            </a:r>
            <a:r>
              <a:rPr lang="en-US" altLang="ko-KR" sz="1220" b="1">
                <a:latin typeface="AG Schoolbook" panose="02000503040000020004" pitchFamily="2" charset="0"/>
              </a:rPr>
              <a:t>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You might fall.</a:t>
            </a:r>
          </a:p>
          <a:p>
            <a:pPr latinLnBrk="1"/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도윤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넘어질 수도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Jinho: </a:t>
            </a:r>
            <a:r>
              <a:rPr lang="en-US" altLang="ko-KR" sz="1220" b="1" dirty="0">
                <a:latin typeface="AG Schoolbook" panose="02000503040000020004" pitchFamily="2" charset="0"/>
              </a:rPr>
              <a:t>I just got too excited! </a:t>
            </a:r>
          </a:p>
          <a:p>
            <a:pPr latinLnBrk="1"/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그냥 너무 신나서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그랬어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Doyoon</a:t>
            </a:r>
            <a:r>
              <a:rPr lang="en-US" altLang="ko-KR" sz="1220" b="1">
                <a:latin typeface="AG Schoolbook" panose="02000503040000020004" pitchFamily="2" charset="0"/>
                <a:ea typeface="나눔스퀘어_ac Bold" panose="020B0600000101010101" pitchFamily="50" charset="-127"/>
              </a:rPr>
              <a:t>: 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It’s better to walk in the classroom.</a:t>
            </a:r>
          </a:p>
          <a:p>
            <a:pPr latinLnBrk="1"/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도윤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교실에서는 걷는 게 더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Jinho</a:t>
            </a:r>
            <a:r>
              <a:rPr lang="en-US" altLang="ko-KR" sz="1220" b="1">
                <a:latin typeface="AG Schoolbook" panose="02000503040000020004" pitchFamily="2" charset="0"/>
                <a:ea typeface="나눔스퀘어_ac Bold" panose="020B0600000101010101" pitchFamily="50" charset="-127"/>
              </a:rPr>
              <a:t>: 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You’re right. I’ll be careful next time.</a:t>
            </a:r>
          </a:p>
          <a:p>
            <a:pPr latinLnBrk="1"/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맞아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다음엔 조심할게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89306D-6A75-8105-8776-F4927D600C7E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3.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4928DF-C961-EF10-ED42-687D452677E0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Follow the rules.</a:t>
            </a:r>
            <a:endParaRPr lang="en-US" altLang="ko-KR" sz="25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A19C1BF1-2242-1FA3-27AA-F8D148611059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6A6308C1-FFAA-F9D7-3076-EDAD2AD72E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B21E22F-1B9A-0E2F-C4CD-663400B719E0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C9746FC7-E12E-ADD7-7453-28E8ABDABD2E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4E8163D7-0381-9AEB-19D4-F4D6592C86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8E0D8DB-E60F-CFEF-68AA-6C40D745BEF5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9512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88533-FF68-19A2-A47D-9AA3F9FE63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E3DE79B5-C134-9672-3205-8A38CC436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AF4AFD38-6098-A382-AC25-F4F07680D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4</a:t>
            </a:fld>
            <a:endParaRPr lang="ko-KR" altLang="en-US" dirty="0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15D4F1D2-7CA0-D970-C084-9CF2A5C1CD66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5078FFE-AF6A-D212-CA8F-1200C3A51770}"/>
              </a:ext>
            </a:extLst>
          </p:cNvPr>
          <p:cNvSpPr txBox="1"/>
          <p:nvPr/>
        </p:nvSpPr>
        <p:spPr>
          <a:xfrm>
            <a:off x="3646045" y="1916630"/>
            <a:ext cx="2614780" cy="43411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Jihun</a:t>
            </a:r>
            <a:r>
              <a:rPr lang="en-US" altLang="ko-KR" sz="1220" b="1" dirty="0">
                <a:latin typeface="AG Schoolbook" panose="02000503040000020004" pitchFamily="2" charset="0"/>
              </a:rPr>
              <a:t>: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Who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is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she?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그녀는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누구야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Suji: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This is my mom.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수지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이쪽은 우리 엄마야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Jihun: Hello, nice to meet you.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안녕하세요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반가워요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Mom: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Nice to meet you too!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엄마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나도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만나서 반갑단다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Suji: Let’s have some snacks!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수지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간식 먹자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Jihun: Thank you! Everything looks delicious.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감사합니다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다 맛있어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보여요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Mom: I hope you like the cookies. I made them this morning. 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엄마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쿠키 좋아했으면 좋겠네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아침에 만든 거야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Jihun: Wow, thank you! They smell so good!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지훈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와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감사합니다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냄새가 정말 </a:t>
            </a:r>
            <a:r>
              <a:rPr lang="ko-KR" altLang="en-US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좋아요</a:t>
            </a:r>
            <a:r>
              <a:rPr lang="en-US" altLang="ko-KR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en-US" altLang="ko-KR" sz="890" b="1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3D53A86-EDED-FA5B-34A9-B350451D9CC2}"/>
              </a:ext>
            </a:extLst>
          </p:cNvPr>
          <p:cNvSpPr txBox="1"/>
          <p:nvPr/>
        </p:nvSpPr>
        <p:spPr>
          <a:xfrm>
            <a:off x="597170" y="1916630"/>
            <a:ext cx="2614780" cy="4922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Jihun</a:t>
            </a:r>
            <a:r>
              <a:rPr lang="en-US" altLang="ko-KR" sz="1220" b="1" dirty="0">
                <a:latin typeface="AG Schoolbook" panose="02000503040000020004" pitchFamily="2" charset="0"/>
              </a:rPr>
              <a:t>: Who is she?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그녀는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누구야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Suji: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This is my friend, Yuna.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수지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이쪽은 내 친구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유나야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Jihun: She looks nice!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예쁘게 생겼다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Suji: Yes!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We go to school together.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수지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우리는 같은 학교에 다녀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Jihun: What do you like to do together?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같이 뭐 하는 걸 좋아해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Suji: We like drawing and playing games.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수지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우리는 그림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그리기랑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게임하는 걸 좋아해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Jihun: That’s cool! Do you see her often?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멋지다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자주 만나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en-US" altLang="ko-KR" sz="1220" b="1" dirty="0">
              <a:latin typeface="AG Schoolbook" panose="02000503040000020004" pitchFamily="2" charset="0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Suji: Yes, she comes to my house every weekend.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수지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매주 주말마다 우리 집에 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60AF57-422D-4F41-50D2-17DECE662548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4.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87B2FD5-D233-E956-D50B-8E6DD9A76750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This is my mom.</a:t>
            </a:r>
          </a:p>
        </p:txBody>
      </p:sp>
      <p:grpSp>
        <p:nvGrpSpPr>
          <p:cNvPr id="23" name="그룹 22">
            <a:extLst>
              <a:ext uri="{FF2B5EF4-FFF2-40B4-BE49-F238E27FC236}">
                <a16:creationId xmlns:a16="http://schemas.microsoft.com/office/drawing/2014/main" id="{D7CBC1D9-9E9A-9F1B-9895-5CB51438EF77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24" name="그림 23">
              <a:extLst>
                <a:ext uri="{FF2B5EF4-FFF2-40B4-BE49-F238E27FC236}">
                  <a16:creationId xmlns:a16="http://schemas.microsoft.com/office/drawing/2014/main" id="{2262733F-F54D-4F2D-1497-3E11665E7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B1577C1-DB84-43D9-8C01-984679455DB2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7107F5BA-6A21-E772-73D2-D6FA2C334919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27" name="그림 26">
              <a:extLst>
                <a:ext uri="{FF2B5EF4-FFF2-40B4-BE49-F238E27FC236}">
                  <a16:creationId xmlns:a16="http://schemas.microsoft.com/office/drawing/2014/main" id="{D379FB9E-8108-0EE0-73B9-12F5EF7D6C8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081E907E-CC5E-F95D-3C89-C25163A88569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2010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5E94BFDF-6B82-0132-7AD9-0E6DE6CF6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EEB66377-6783-F224-D3B9-A8AE624B8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5</a:t>
            </a:fld>
            <a:endParaRPr lang="ko-KR" altLang="en-US" dirty="0"/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1CDD27F8-CE3C-FC4B-5872-433EFAE3BD2C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1AD124F-7F1E-D42F-5EEB-927CA0CC05A7}"/>
              </a:ext>
            </a:extLst>
          </p:cNvPr>
          <p:cNvSpPr txBox="1"/>
          <p:nvPr/>
        </p:nvSpPr>
        <p:spPr>
          <a:xfrm>
            <a:off x="3646045" y="1916630"/>
            <a:ext cx="2614780" cy="33316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Hana</a:t>
            </a:r>
            <a:r>
              <a:rPr lang="en-US" altLang="ko-KR" sz="1220" b="1" dirty="0">
                <a:latin typeface="AG Schoolbook" panose="02000503040000020004" pitchFamily="2" charset="0"/>
              </a:rPr>
              <a:t>: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What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do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you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do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on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Tuesdays?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화요일에는 뭐해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Leo: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 have music class. </a:t>
            </a:r>
            <a:r>
              <a:rPr lang="en-US" altLang="ko-KR" sz="1220" b="1" dirty="0">
                <a:latin typeface="AG Schoolbook" panose="02000503040000020004" pitchFamily="2" charset="0"/>
              </a:rPr>
              <a:t>I play the guitar.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레오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난 음악 수업이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기타를 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Hana: Cool!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 go to art class on Tuesdays.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멋지다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난 화요일에 미술 수업 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Leo: That’s great! You love drawing, right?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레오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 그림 그리는 거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좋아하잖아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Hana: Yes, I do! After-school activities are fun!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맞아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방과 후 활동은 정말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재미있어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7B6E035-A70E-F219-55D4-2FED6F91A841}"/>
              </a:ext>
            </a:extLst>
          </p:cNvPr>
          <p:cNvSpPr txBox="1"/>
          <p:nvPr/>
        </p:nvSpPr>
        <p:spPr>
          <a:xfrm>
            <a:off x="597170" y="1916630"/>
            <a:ext cx="2614780" cy="371024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Hana</a:t>
            </a:r>
            <a:r>
              <a:rPr lang="en-US" altLang="ko-KR" sz="1220" b="1" dirty="0">
                <a:latin typeface="AG Schoolbook" panose="02000503040000020004" pitchFamily="2" charset="0"/>
              </a:rPr>
              <a:t>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What day is it today?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오늘 무슨 요일이야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Leo: It’s Monday.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레오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오늘은 월요일이야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Hana: Oh, really?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 have cooking class today.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 오늘 요리 수업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Leo: Nice! I go to soccer practices on Mondays.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레오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좋겠다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난 월요일마다 축구 연습 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Hana: That sounds fun! Do you go every week?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재미있겠다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매주 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Leo: Yes, every Monday </a:t>
            </a:r>
            <a:r>
              <a:rPr lang="en-US" altLang="ko-KR" sz="1220" b="1">
                <a:latin typeface="AG Schoolbook" panose="02000503040000020004" pitchFamily="2" charset="0"/>
                <a:ea typeface="나눔스퀘어_ac Bold" panose="020B0600000101010101" pitchFamily="50" charset="-127"/>
              </a:rPr>
              <a:t>after school</a:t>
            </a:r>
            <a:r>
              <a:rPr lang="en-US" altLang="ko-KR" sz="800" b="1">
                <a:latin typeface="AG Schoolbook" panose="02000503040000020004" pitchFamily="2" charset="0"/>
                <a:ea typeface="나눔스퀘어_ac Bold" panose="020B0600000101010101" pitchFamily="50" charset="-127"/>
              </a:rPr>
              <a:t> </a:t>
            </a:r>
            <a:r>
              <a:rPr lang="en-US" altLang="ko-KR" sz="1220" b="1">
                <a:latin typeface="AG Schoolbook" panose="02000503040000020004" pitchFamily="2" charset="0"/>
                <a:ea typeface="나눔스퀘어_ac Bold" panose="020B0600000101010101" pitchFamily="50" charset="-127"/>
              </a:rPr>
              <a:t>.</a:t>
            </a:r>
            <a:endParaRPr lang="en-US" altLang="ko-KR" sz="1220" b="1" dirty="0">
              <a:latin typeface="AG Schoolbook" panose="02000503040000020004" pitchFamily="2" charset="0"/>
              <a:ea typeface="나눔스퀘어_ac Bold" panose="020B0600000101010101" pitchFamily="50" charset="-127"/>
            </a:endParaRP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레오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매주 월요일 방과 후에 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4603E73-4F79-4A4B-0F32-0C901BDC2876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5.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F69327-A5D6-3647-57AB-81C6FE22BDF3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I have cooking class today.</a:t>
            </a: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E45A8570-95F7-2ED0-C9B4-8C3F403A8426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BBCAAAE4-B41A-FCE2-F640-7AA924CF379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1708B89-9CE4-ECCD-7AD6-9EE95C0D6DB7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EB2B3A3D-8D88-90CE-3AA4-52C251A2EDB1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FEDFE1DE-BEC9-AA21-D173-957A3BC8A75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CA93A0B-54D5-6A45-AC68-7ACAB10CA504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36988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49B205DE-F34C-972D-1FD8-ED1E2E404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A44D158C-0602-0F59-56E6-4F78E1234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6</a:t>
            </a:fld>
            <a:endParaRPr lang="ko-KR" altLang="en-US" dirty="0"/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896A9A47-6227-F1A2-B880-B36C89067423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0B9F8E2-C101-8686-C5B7-D4E589F4E380}"/>
              </a:ext>
            </a:extLst>
          </p:cNvPr>
          <p:cNvSpPr txBox="1"/>
          <p:nvPr/>
        </p:nvSpPr>
        <p:spPr>
          <a:xfrm>
            <a:off x="3646045" y="1916630"/>
            <a:ext cx="2614780" cy="22744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Teacher</a:t>
            </a:r>
            <a:r>
              <a:rPr lang="en-US" altLang="ko-KR" sz="1220" b="1" dirty="0">
                <a:latin typeface="AG Schoolbook" panose="02000503040000020004" pitchFamily="2" charset="0"/>
              </a:rPr>
              <a:t>: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Is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this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your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watch?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선생님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 시계 네 거니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Jisu: Yes! That’s it! Thank you so much!</a:t>
            </a:r>
          </a:p>
          <a:p>
            <a:pPr latinLnBrk="1"/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맞아요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정말 감사합니다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Teacher: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Be more careful next time.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선생님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다음부터는 더 조심하자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Jisu: I’ll be more careful next time.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다음부터는 더 </a:t>
            </a:r>
            <a:r>
              <a:rPr lang="ko-KR" altLang="en-US" sz="89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조심할게요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A1D197-9BE9-E4BD-2DA4-6165AC734F83}"/>
              </a:ext>
            </a:extLst>
          </p:cNvPr>
          <p:cNvSpPr txBox="1"/>
          <p:nvPr/>
        </p:nvSpPr>
        <p:spPr>
          <a:xfrm>
            <a:off x="597170" y="1916630"/>
            <a:ext cx="2614780" cy="273613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Teacher</a:t>
            </a:r>
            <a:r>
              <a:rPr lang="en-US" altLang="ko-KR" sz="1220" b="1" dirty="0">
                <a:latin typeface="AG Schoolbook" panose="02000503040000020004" pitchFamily="2" charset="0"/>
              </a:rPr>
              <a:t>: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Jisu,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is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everything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okay?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선생님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무슨 일이니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Jisu: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No, I lost my watch. </a:t>
            </a:r>
            <a:r>
              <a:rPr lang="en-US" altLang="ko-KR" sz="1220" b="1" dirty="0">
                <a:latin typeface="AG Schoolbook" panose="02000503040000020004" pitchFamily="2" charset="0"/>
              </a:rPr>
              <a:t>I’ve checked my bag and my desk, but I can’t find it anywhere.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아니요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제 시계를 잃어버렸어요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가방이랑 책상도 다 확인했는데 아무 데도 없어요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Teacher: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Oh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no!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What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does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it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look</a:t>
            </a:r>
            <a:r>
              <a:rPr lang="ko-KR" altLang="en-US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like?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선생님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어머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안됐구나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어떻게 생긴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시계니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Jisu: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It’s pink with a silver buckle.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지수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분홍색에 은색 버클이 있어요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73CC4E-8754-4664-12D1-3E0F8EABAB62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6.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EB7573-EA78-CD51-F574-04B0590B46E2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I lost my watch.</a:t>
            </a: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B7BEF33B-026D-CD52-6AD9-81439CE0266F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76A566EA-83D9-94A2-EBEA-5BE7471ECCE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C00C0B2-EF93-5E53-A3A2-20E578F2BCFA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9ABEFA4C-C507-08DB-012B-87CFEC9F2EB8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A1B5BBCE-FE24-E273-C6ED-4AC197B0048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5884967-40C8-4074-B5F7-72DA157640D6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8216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EB89F80E-7548-BF93-765F-943985DCA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49BB2CD8-5174-DBF2-CFB6-B1FC4E46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7</a:t>
            </a:fld>
            <a:endParaRPr lang="ko-KR" altLang="en-US" dirty="0"/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3372FCB9-5B62-4040-E7EF-E02B5AFDF2D4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01346DA-658F-8F5C-E3B0-C6C2D21EDE23}"/>
              </a:ext>
            </a:extLst>
          </p:cNvPr>
          <p:cNvSpPr txBox="1"/>
          <p:nvPr/>
        </p:nvSpPr>
        <p:spPr>
          <a:xfrm>
            <a:off x="3646045" y="1916630"/>
            <a:ext cx="2614780" cy="328397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Jinho</a:t>
            </a:r>
            <a:r>
              <a:rPr lang="en-US" altLang="ko-KR" sz="1220" b="1" dirty="0">
                <a:latin typeface="AG Schoolbook" panose="02000503040000020004" pitchFamily="2" charset="0"/>
              </a:rPr>
              <a:t>: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Wow!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This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looks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delicious.</a:t>
            </a:r>
          </a:p>
          <a:p>
            <a:pPr latinLnBrk="1"/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와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진짜 맛있어 보여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Try the sandwich first.</a:t>
            </a:r>
          </a:p>
          <a:p>
            <a:pPr latinLnBrk="1"/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먼저 샌드위치를 먹어봐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Jinho: </a:t>
            </a:r>
            <a:r>
              <a:rPr lang="en-US" altLang="ko-KR" sz="1220" b="1" dirty="0" err="1">
                <a:latin typeface="AG Schoolbook" panose="02000503040000020004" pitchFamily="2" charset="0"/>
              </a:rPr>
              <a:t>Mmm</a:t>
            </a:r>
            <a:r>
              <a:rPr lang="en-US" altLang="ko-KR" sz="1220" b="1" dirty="0">
                <a:latin typeface="AG Schoolbook" panose="02000503040000020004" pitchFamily="2" charset="0"/>
              </a:rPr>
              <a:t>, it’s really tasty!</a:t>
            </a:r>
          </a:p>
          <a:p>
            <a:pPr latinLnBrk="1"/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음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정말 맛있다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What time is it now?</a:t>
            </a:r>
          </a:p>
          <a:p>
            <a:pPr latinLnBrk="1"/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지금 몇 시야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en-US" altLang="ko-KR" sz="890" b="1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  <a:ea typeface="나눔스퀘어_ac Bold" panose="020B0600000101010101" pitchFamily="50" charset="-127"/>
              </a:rPr>
              <a:t>Jinho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  <a:ea typeface="나눔스퀘어_ac Bold" panose="020B0600000101010101" pitchFamily="50" charset="-127"/>
              </a:rPr>
              <a:t>It’s one thirty.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한 시 반이야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Minji: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  <a:ea typeface="나눔스퀘어_ac Bold" panose="020B0600000101010101" pitchFamily="50" charset="-127"/>
              </a:rPr>
              <a:t>It’s time to play again!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다시 놀 시간이야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Jinho: Great! Let’s start.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시작하자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EEA6015-7E50-71CC-FCAD-C49B8E816390}"/>
              </a:ext>
            </a:extLst>
          </p:cNvPr>
          <p:cNvSpPr txBox="1"/>
          <p:nvPr/>
        </p:nvSpPr>
        <p:spPr>
          <a:xfrm>
            <a:off x="597170" y="1916630"/>
            <a:ext cx="2614780" cy="301005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Minji</a:t>
            </a:r>
            <a:r>
              <a:rPr lang="en-US" altLang="ko-KR" sz="1220" b="1" dirty="0">
                <a:latin typeface="AG Schoolbook" panose="02000503040000020004" pitchFamily="2" charset="0"/>
              </a:rPr>
              <a:t>: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This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game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is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so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fun!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 게임 정말 재미있다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Jinho: Yeah! But I’m getting hungry.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그런데 배가 고파지네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What time is it?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몇 시야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Jinho: It’s </a:t>
            </a:r>
            <a:r>
              <a:rPr lang="en-US" altLang="ko-KR" sz="1220" b="1" dirty="0" err="1">
                <a:latin typeface="AG Schoolbook" panose="02000503040000020004" pitchFamily="2" charset="0"/>
              </a:rPr>
              <a:t>tweleve</a:t>
            </a:r>
            <a:r>
              <a:rPr lang="en-US" altLang="ko-KR" sz="1220" b="1" dirty="0">
                <a:latin typeface="AG Schoolbook" panose="02000503040000020004" pitchFamily="2" charset="0"/>
              </a:rPr>
              <a:t> o’clock.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열두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시야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Minji: Oh!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  <a:ea typeface="나눔스퀘어_ac Bold" panose="020B0600000101010101" pitchFamily="50" charset="-127"/>
              </a:rPr>
              <a:t> It’s time for lunch!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오</a:t>
            </a:r>
            <a:r>
              <a:rPr lang="en-US" altLang="ko-KR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점심시간이야</a:t>
            </a:r>
            <a:r>
              <a:rPr lang="en-US" altLang="ko-KR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endParaRPr lang="en-US" altLang="ko-KR" sz="890" b="1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Jinho: Yay! Let’s eat!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진호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야호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먹자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133558B-BE5F-7AE2-0974-05B4C099909F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7.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80FE0D-007E-C9F9-3592-470AB91EA110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It’s time for lunch.</a:t>
            </a: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619BE6A1-0918-8D20-24AC-1D9A6586774E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8BAD3FC4-F283-6FDE-F542-AF91A4DB0D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DFF4773-4858-4DE6-AE8D-8B48C6D3C3F7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8CEA4D6C-9C55-ED08-A514-24144DAFAC59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805909AF-08BB-043C-5B4E-31813C7E9F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5D031CF-A53D-BE54-79E3-EB2BFBF2EEAB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82196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651A6BA1-18FE-62A0-35A7-A175C76B9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40F0B57A-F9A9-072F-50D8-A2B11BE94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8</a:t>
            </a:fld>
            <a:endParaRPr lang="ko-KR" altLang="en-US" dirty="0"/>
          </a:p>
        </p:txBody>
      </p: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CC970957-678C-78D7-0739-C1E03EF31BD7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FD0D601-80E9-FDDB-3ED4-A528462219D3}"/>
              </a:ext>
            </a:extLst>
          </p:cNvPr>
          <p:cNvSpPr txBox="1"/>
          <p:nvPr/>
        </p:nvSpPr>
        <p:spPr>
          <a:xfrm>
            <a:off x="3646045" y="1916630"/>
            <a:ext cx="2614780" cy="31977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Jaeho</a:t>
            </a:r>
            <a:r>
              <a:rPr lang="en-US" altLang="ko-KR" sz="1220" b="1" dirty="0">
                <a:latin typeface="AG Schoolbook" panose="02000503040000020004" pitchFamily="2" charset="0"/>
              </a:rPr>
              <a:t>: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What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is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she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doing?</a:t>
            </a:r>
            <a:endParaRPr lang="en-US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재호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그녀는 뭐 하고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Sora: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She’s cleaning the floor.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소라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바닥을 청소하고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Jaeho: Wow, she’s working hard!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재호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열심히 일하고 있네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Sora: Yes! What are you doing now?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소라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응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너는 지금 뭐 하고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Jaeho: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  <a:ea typeface="나눔스퀘어_ac Bold" panose="020B0600000101010101" pitchFamily="50" charset="-127"/>
              </a:rPr>
              <a:t>I’m drawing a picture.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재호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그림 그리고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Sora: Cool! That looks great! Can I join you?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소라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멋지다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정말 잘 그렸다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나도 같이 해도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돼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03FF54E-3CA4-43C9-D8EE-56586C8CE18E}"/>
              </a:ext>
            </a:extLst>
          </p:cNvPr>
          <p:cNvSpPr txBox="1"/>
          <p:nvPr/>
        </p:nvSpPr>
        <p:spPr>
          <a:xfrm>
            <a:off x="597170" y="1916630"/>
            <a:ext cx="2614780" cy="31977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Jaeho</a:t>
            </a:r>
            <a:r>
              <a:rPr lang="en-US" altLang="ko-KR" sz="1220" b="1" dirty="0">
                <a:latin typeface="AG Schoolbook" panose="02000503040000020004" pitchFamily="2" charset="0"/>
              </a:rPr>
              <a:t>: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What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are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you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doing,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Sora?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재호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소라야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뭐 하고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Sora: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I’m reading a book.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소라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책을 읽고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Jaeho: Oh, that’s nice! What is she doing?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재호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아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그녀는 뭐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하고 있어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Sora: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She is folding the laundry.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소라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빨래를 개고 있어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Jaeho: Let’s help her!</a:t>
            </a:r>
          </a:p>
          <a:p>
            <a:pPr latinLnBrk="1"/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재호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우리 도와드리자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Sora: Good idea! I’ll fold the towels.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소라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좋은 생각이야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나는 수건을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갤게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ACFD100-FE7C-2249-BC26-F9A1682E6D12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8.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C18558A-3E9F-2CA3-CE9D-132FCF2971A4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I’m reading a book.</a:t>
            </a: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856F9EC7-FC9F-588B-6FB5-D193E06E92E9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5A8E7671-6599-E246-F944-1F3F49F0D6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97FCFB8-AE6F-F4E3-1700-669B55914C7A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1A1821FB-A4C3-7302-6339-F43854B5D33A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322D8B11-6CE8-1E56-791F-5A3B886BAB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E9FF347-62A3-94F3-6D97-2BB3C4C716D3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5886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>
            <a:extLst>
              <a:ext uri="{FF2B5EF4-FFF2-40B4-BE49-F238E27FC236}">
                <a16:creationId xmlns:a16="http://schemas.microsoft.com/office/drawing/2014/main" id="{CEFD684E-B016-A946-9443-366A32733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 dirty="0"/>
              <a:t>© </a:t>
            </a:r>
            <a:r>
              <a:rPr lang="en-US" altLang="ko-KR" dirty="0" err="1"/>
              <a:t>EBSe</a:t>
            </a:r>
            <a:r>
              <a:rPr lang="en-US" altLang="ko-KR" dirty="0"/>
              <a:t> AI </a:t>
            </a:r>
            <a:r>
              <a:rPr lang="ko-KR" altLang="en-US" dirty="0" err="1"/>
              <a:t>펭톡</a:t>
            </a:r>
            <a:r>
              <a:rPr lang="en-US" altLang="ko-KR" dirty="0"/>
              <a:t>. All rights reserved.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ACC559F7-E22A-0596-4ECA-119F510EB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8B29-8DA3-48C3-A217-9F10B4716961}" type="slidenum">
              <a:rPr lang="ko-KR" altLang="en-US" smtClean="0"/>
              <a:pPr/>
              <a:t>9</a:t>
            </a:fld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44FD0B2A-7834-21D3-A1E8-5970F7AE99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0145" y="1352945"/>
            <a:ext cx="1746584" cy="372154"/>
          </a:xfrm>
          <a:prstGeom prst="roundRect">
            <a:avLst>
              <a:gd name="adj" fmla="val 44686"/>
            </a:avLst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689CC76B-A23A-B487-A6F0-366F361E63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175" y="1352945"/>
            <a:ext cx="1746584" cy="372154"/>
          </a:xfrm>
          <a:prstGeom prst="roundRect">
            <a:avLst>
              <a:gd name="adj" fmla="val 44686"/>
            </a:avLst>
          </a:prstGeom>
        </p:spPr>
      </p:pic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60233431-54D1-0B5D-CE6F-38F23A9EA6A8}"/>
              </a:ext>
            </a:extLst>
          </p:cNvPr>
          <p:cNvCxnSpPr/>
          <p:nvPr/>
        </p:nvCxnSpPr>
        <p:spPr>
          <a:xfrm>
            <a:off x="3429000" y="1352945"/>
            <a:ext cx="0" cy="7653695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A3BEF1F-0BE4-E80B-AA93-624E614EB0B3}"/>
              </a:ext>
            </a:extLst>
          </p:cNvPr>
          <p:cNvSpPr txBox="1"/>
          <p:nvPr/>
        </p:nvSpPr>
        <p:spPr>
          <a:xfrm>
            <a:off x="1444407" y="1375775"/>
            <a:ext cx="91011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b="1" dirty="0">
                <a:solidFill>
                  <a:srgbClr val="3C00C8"/>
                </a:solidFill>
                <a:latin typeface="AG Schoolbook" panose="02000503040000020004" pitchFamily="2" charset="0"/>
              </a:rPr>
              <a:t>Scene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195496-D9A1-74DA-F335-69A350322E6B}"/>
              </a:ext>
            </a:extLst>
          </p:cNvPr>
          <p:cNvSpPr txBox="1"/>
          <p:nvPr/>
        </p:nvSpPr>
        <p:spPr>
          <a:xfrm>
            <a:off x="4498377" y="1370935"/>
            <a:ext cx="91011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b="1" dirty="0">
                <a:solidFill>
                  <a:srgbClr val="3C00C8"/>
                </a:solidFill>
                <a:latin typeface="AG Schoolbook" panose="02000503040000020004" pitchFamily="2" charset="0"/>
              </a:rPr>
              <a:t>Scene 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1C6216-471D-CBE7-327E-29BB7DC3DE72}"/>
              </a:ext>
            </a:extLst>
          </p:cNvPr>
          <p:cNvSpPr txBox="1"/>
          <p:nvPr/>
        </p:nvSpPr>
        <p:spPr>
          <a:xfrm>
            <a:off x="3646045" y="1916630"/>
            <a:ext cx="2614780" cy="36594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Minji</a:t>
            </a:r>
            <a:r>
              <a:rPr lang="en-US" altLang="ko-KR" sz="1220" b="1" dirty="0">
                <a:latin typeface="AG Schoolbook" panose="02000503040000020004" pitchFamily="2" charset="0"/>
              </a:rPr>
              <a:t>:</a:t>
            </a:r>
            <a:r>
              <a:rPr lang="ko-KR" altLang="en-US" sz="1220" b="1" dirty="0">
                <a:latin typeface="AG Schoolbook" panose="02000503040000020004" pitchFamily="2" charset="0"/>
              </a:rPr>
              <a:t> </a:t>
            </a:r>
            <a:r>
              <a:rPr lang="en-US" altLang="ko-KR" sz="1220" b="1" dirty="0">
                <a:latin typeface="AG Schoolbook" panose="02000503040000020004" pitchFamily="2" charset="0"/>
              </a:rPr>
              <a:t>These T-shirts are nice.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 티셔츠들 멋지네요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Shopkeeper: They’re popular items.</a:t>
            </a:r>
            <a:endParaRPr lang="en-US" altLang="ko-KR" sz="122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상점 주인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인기 있는 상품입니다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How much is this T-shirt?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 티셔츠는 얼마인가요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Shopkeeper: It’s ten thousand won.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상점 주인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10,000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원입니다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Minji: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  <a:ea typeface="나눔스퀘어_ac Bold" panose="020B0600000101010101" pitchFamily="50" charset="-127"/>
              </a:rPr>
              <a:t>Can I get one in medium?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 err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미디엄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 사이즈로 하나 주세요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Shopkeeper: Sure! Here you go.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상점 주인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여기 있습니다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Minji: Thank you.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감사합니다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E57CD6-A9C7-8046-7192-B0DD5B314E26}"/>
              </a:ext>
            </a:extLst>
          </p:cNvPr>
          <p:cNvSpPr txBox="1"/>
          <p:nvPr/>
        </p:nvSpPr>
        <p:spPr>
          <a:xfrm>
            <a:off x="597170" y="1916630"/>
            <a:ext cx="2614780" cy="398416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Shopkeeper</a:t>
            </a:r>
            <a:r>
              <a:rPr lang="en-US" altLang="ko-KR" sz="1220" b="1" dirty="0">
                <a:latin typeface="AG Schoolbook" panose="02000503040000020004" pitchFamily="2" charset="0"/>
              </a:rPr>
              <a:t>: Hello! Welcome to our shop.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상점 주인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안녕하세요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저희 가게에 오신 걸 환영합니다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Minji: Hi! Wow, there are so many cute souvenirs here.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민지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안녕하세요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와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,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여기 정말 귀여운 기념품이 많네요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1100" dirty="0"/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Yuna: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</a:rPr>
              <a:t>How much is this keychain?</a:t>
            </a:r>
          </a:p>
          <a:p>
            <a:pPr latinLnBrk="1"/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유나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이 열쇠고리는 얼마인가요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?</a:t>
            </a:r>
          </a:p>
          <a:p>
            <a:pPr latinLnBrk="1"/>
            <a:endParaRPr lang="ko-KR" altLang="ko-KR" sz="1100" dirty="0"/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</a:rPr>
              <a:t>Shopkeeper: It’s two thousand won.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상점 주인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2,000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원입니다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Yuna: </a:t>
            </a:r>
            <a:r>
              <a:rPr lang="en-US" altLang="ko-KR" sz="1220" b="1">
                <a:solidFill>
                  <a:srgbClr val="3C00C8"/>
                </a:solidFill>
                <a:latin typeface="AG Schoolbook" panose="02000503040000020004" pitchFamily="2" charset="0"/>
                <a:ea typeface="나눔스퀘어_ac Bold" panose="020B0600000101010101" pitchFamily="50" charset="-127"/>
              </a:rPr>
              <a:t>Can </a:t>
            </a:r>
            <a:r>
              <a:rPr lang="en-US" altLang="ko-KR" sz="1220" b="1" dirty="0">
                <a:solidFill>
                  <a:srgbClr val="3C00C8"/>
                </a:solidFill>
                <a:latin typeface="AG Schoolbook" panose="02000503040000020004" pitchFamily="2" charset="0"/>
                <a:ea typeface="나눔스퀘어_ac Bold" panose="020B0600000101010101" pitchFamily="50" charset="-127"/>
              </a:rPr>
              <a:t>I get two, please?</a:t>
            </a:r>
          </a:p>
          <a:p>
            <a:pPr latinLnBrk="1"/>
            <a:r>
              <a:rPr lang="ko-KR" altLang="en-US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유나</a:t>
            </a:r>
            <a:r>
              <a:rPr lang="en-US" altLang="ko-KR" sz="890" b="1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두 개 주세요</a:t>
            </a:r>
            <a:r>
              <a:rPr lang="en-US" altLang="ko-KR" sz="890" b="1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Shopkeeper: Sure! Here we go.</a:t>
            </a:r>
          </a:p>
          <a:p>
            <a:pPr latinLnBrk="1"/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상점 주인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물론이죠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! </a:t>
            </a:r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여기 있습니다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  <a:p>
            <a:pPr latinLnBrk="1"/>
            <a:endParaRPr lang="en-US" altLang="ko-KR" sz="890" dirty="0">
              <a:latin typeface="나눔스퀘어_ac Bold" panose="020B0600000101010101" pitchFamily="50" charset="-127"/>
              <a:ea typeface="나눔스퀘어_ac Bold" panose="020B0600000101010101" pitchFamily="50" charset="-127"/>
            </a:endParaRPr>
          </a:p>
          <a:p>
            <a:pPr latinLnBrk="1"/>
            <a:r>
              <a:rPr lang="en-US" altLang="ko-KR" sz="1220" b="1">
                <a:latin typeface="AG Schoolbook" panose="02000503040000020004" pitchFamily="2" charset="0"/>
              </a:rPr>
              <a:t>Yuna: </a:t>
            </a:r>
            <a:r>
              <a:rPr lang="en-US" altLang="ko-KR" sz="1220" b="1">
                <a:latin typeface="AG Schoolbook" panose="02000503040000020004" pitchFamily="2" charset="0"/>
                <a:ea typeface="나눔스퀘어_ac Bold" panose="020B0600000101010101" pitchFamily="50" charset="-127"/>
              </a:rPr>
              <a:t>Thank </a:t>
            </a:r>
            <a:r>
              <a:rPr lang="en-US" altLang="ko-KR" sz="1220" b="1" dirty="0">
                <a:latin typeface="AG Schoolbook" panose="02000503040000020004" pitchFamily="2" charset="0"/>
                <a:ea typeface="나눔스퀘어_ac Bold" panose="020B0600000101010101" pitchFamily="50" charset="-127"/>
              </a:rPr>
              <a:t>you.</a:t>
            </a:r>
          </a:p>
          <a:p>
            <a:pPr latinLnBrk="1"/>
            <a:r>
              <a:rPr lang="ko-KR" altLang="en-US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유나</a:t>
            </a:r>
            <a:r>
              <a:rPr lang="en-US" altLang="ko-KR" sz="89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: </a:t>
            </a:r>
            <a:r>
              <a:rPr lang="ko-KR" altLang="en-US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감사합니다</a:t>
            </a:r>
            <a:r>
              <a:rPr lang="en-US" altLang="ko-KR" sz="890" dirty="0">
                <a:latin typeface="나눔스퀘어_ac Bold" panose="020B0600000101010101" pitchFamily="50" charset="-127"/>
                <a:ea typeface="나눔스퀘어_ac Bold" panose="020B0600000101010101" pitchFamily="50" charset="-127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1ECF33E-8768-7F5F-94BB-B602F0BC4880}"/>
              </a:ext>
            </a:extLst>
          </p:cNvPr>
          <p:cNvSpPr txBox="1"/>
          <p:nvPr/>
        </p:nvSpPr>
        <p:spPr>
          <a:xfrm>
            <a:off x="1380991" y="297136"/>
            <a:ext cx="2210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rgbClr val="3C00C8"/>
                </a:solidFill>
                <a:latin typeface="AG Schoolbook" panose="02000503040000020004" pitchFamily="2" charset="0"/>
              </a:rPr>
              <a:t>EPISODE 9.</a:t>
            </a:r>
            <a:endParaRPr lang="en-US" altLang="ko-KR" sz="1400" b="1" dirty="0">
              <a:solidFill>
                <a:srgbClr val="3C00C8"/>
              </a:solidFill>
              <a:latin typeface="AG Schoolbook" panose="0200050304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27844AB-E1C1-9AD0-B6D6-FF1C6055FA3E}"/>
              </a:ext>
            </a:extLst>
          </p:cNvPr>
          <p:cNvSpPr txBox="1"/>
          <p:nvPr/>
        </p:nvSpPr>
        <p:spPr>
          <a:xfrm>
            <a:off x="1380991" y="458560"/>
            <a:ext cx="444573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b="1">
                <a:solidFill>
                  <a:srgbClr val="3C00C8"/>
                </a:solidFill>
                <a:latin typeface="AG Schoolbook" panose="02000503040000020004" pitchFamily="2" charset="0"/>
              </a:rPr>
              <a:t>How much is this keychain?</a:t>
            </a: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D039EB86-A407-3B0B-5E7B-57E78814FD76}"/>
              </a:ext>
            </a:extLst>
          </p:cNvPr>
          <p:cNvGrpSpPr/>
          <p:nvPr/>
        </p:nvGrpSpPr>
        <p:grpSpPr>
          <a:xfrm>
            <a:off x="1026175" y="1352945"/>
            <a:ext cx="1746584" cy="372154"/>
            <a:chOff x="1026175" y="1352945"/>
            <a:chExt cx="1746584" cy="372154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07D6F317-D18B-BB12-66DB-0231DBC735A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2617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49D2B8E-0BD7-5D30-1E5D-70571B2767A4}"/>
                </a:ext>
              </a:extLst>
            </p:cNvPr>
            <p:cNvSpPr txBox="1"/>
            <p:nvPr/>
          </p:nvSpPr>
          <p:spPr>
            <a:xfrm>
              <a:off x="1026175" y="1377439"/>
              <a:ext cx="17465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 dirty="0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1</a:t>
              </a: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BD8685BD-2954-B18B-4372-921965F4D706}"/>
              </a:ext>
            </a:extLst>
          </p:cNvPr>
          <p:cNvGrpSpPr/>
          <p:nvPr/>
        </p:nvGrpSpPr>
        <p:grpSpPr>
          <a:xfrm>
            <a:off x="4080144" y="1352945"/>
            <a:ext cx="1746585" cy="372154"/>
            <a:chOff x="4080144" y="1352945"/>
            <a:chExt cx="1746585" cy="372154"/>
          </a:xfrm>
        </p:grpSpPr>
        <p:pic>
          <p:nvPicPr>
            <p:cNvPr id="19" name="그림 18">
              <a:extLst>
                <a:ext uri="{FF2B5EF4-FFF2-40B4-BE49-F238E27FC236}">
                  <a16:creationId xmlns:a16="http://schemas.microsoft.com/office/drawing/2014/main" id="{2B6EB619-4FFC-8689-B599-C049F40BED9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080145" y="1352945"/>
              <a:ext cx="1746584" cy="372154"/>
            </a:xfrm>
            <a:prstGeom prst="roundRect">
              <a:avLst>
                <a:gd name="adj" fmla="val 44686"/>
              </a:avLst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C76C819-36C5-13C9-C803-FBB6DDB9ABD4}"/>
                </a:ext>
              </a:extLst>
            </p:cNvPr>
            <p:cNvSpPr txBox="1"/>
            <p:nvPr/>
          </p:nvSpPr>
          <p:spPr>
            <a:xfrm>
              <a:off x="4080144" y="1377439"/>
              <a:ext cx="1746583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500" b="1">
                  <a:solidFill>
                    <a:srgbClr val="3C00C8"/>
                  </a:solidFill>
                  <a:latin typeface="Pretendard ExtraBold" panose="02000903000000020004" pitchFamily="2" charset="-127"/>
                  <a:ea typeface="Pretendard ExtraBold" panose="02000903000000020004" pitchFamily="2" charset="-127"/>
                  <a:cs typeface="Pretendard ExtraBold" panose="02000903000000020004" pitchFamily="2" charset="-127"/>
                </a:rPr>
                <a:t>Scene 2</a:t>
              </a:r>
              <a:endParaRPr lang="en-US" altLang="ko-KR" sz="1500" b="1" dirty="0">
                <a:solidFill>
                  <a:srgbClr val="3C00C8"/>
                </a:solidFill>
                <a:latin typeface="Pretendard ExtraBold" panose="02000903000000020004" pitchFamily="2" charset="-127"/>
                <a:ea typeface="Pretendard ExtraBold" panose="02000903000000020004" pitchFamily="2" charset="-127"/>
                <a:cs typeface="Pretendard ExtraBold" panose="02000903000000020004" pitchFamily="2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23320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1081</TotalTime>
  <Words>4784</Words>
  <Application>Microsoft Office PowerPoint</Application>
  <PresentationFormat>A4 용지(210x297mm)</PresentationFormat>
  <Paragraphs>861</Paragraphs>
  <Slides>20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8" baseType="lpstr">
      <vt:lpstr>Pretendard ExtraBold</vt:lpstr>
      <vt:lpstr>나눔스퀘어_ac Bold</vt:lpstr>
      <vt:lpstr>맑은 고딕</vt:lpstr>
      <vt:lpstr>AG Schoolbook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정 유진</dc:creator>
  <cp:lastModifiedBy>배 효정</cp:lastModifiedBy>
  <cp:revision>18</cp:revision>
  <dcterms:created xsi:type="dcterms:W3CDTF">2026-04-09T05:17:18Z</dcterms:created>
  <dcterms:modified xsi:type="dcterms:W3CDTF">2026-04-17T08:09:21Z</dcterms:modified>
</cp:coreProperties>
</file>