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00C8"/>
    <a:srgbClr val="DE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4" d="100"/>
          <a:sy n="54" d="100"/>
        </p:scale>
        <p:origin x="2922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3E6E2-76D1-423F-85AC-57847713C76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2432C-373B-4B25-92BB-78D8DAA09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496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633D-FAC0-48BC-961F-FB4C5A845305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58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4560-7559-44EB-A6A7-4EA040D8C002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995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81377-FCD7-4BBF-BF1D-760B88B755F5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5047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>
            <a:extLst>
              <a:ext uri="{FF2B5EF4-FFF2-40B4-BE49-F238E27FC236}">
                <a16:creationId xmlns:a16="http://schemas.microsoft.com/office/drawing/2014/main" id="{63FF0F50-086B-D356-239B-8ADF40FBCD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76298"/>
            <a:ext cx="6763343" cy="12384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24" y="9181397"/>
            <a:ext cx="2140928" cy="5274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PENGTALK.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57475" y="9181400"/>
            <a:ext cx="1543050" cy="527403"/>
          </a:xfrm>
        </p:spPr>
        <p:txBody>
          <a:bodyPr/>
          <a:lstStyle>
            <a:lvl1pPr algn="ctr">
              <a:defRPr/>
            </a:lvl1pPr>
          </a:lstStyle>
          <a:p>
            <a:fld id="{800E8B29-8DA3-48C3-A217-9F10B471696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BF73D175-8C4A-9D9A-8081-990775F653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448" y="9297330"/>
            <a:ext cx="1727750" cy="29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399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140A-D802-4FAC-BCF1-1B97104DF64A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229908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B016-CD8A-4522-AA37-B6AB0D83D197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12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5B12E-B6B2-4281-98D0-027AD9DA3B42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660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66199-533B-482D-A957-20DDA430E8BE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414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A21-7538-4D18-A21C-59B32FF5C264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473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14D37-8040-4B88-BA01-E88EA5361D7A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0388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CF28-0808-45F5-A4B5-140FD17B26E1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65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B7D8-03F5-42E2-82AC-03F7EB72F45B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585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140A-D802-4FAC-BCF1-1B97104DF64A}" type="datetime1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702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E3A1E688-E7DA-6A94-EF91-0BCFD9DD4A1B}"/>
              </a:ext>
            </a:extLst>
          </p:cNvPr>
          <p:cNvSpPr txBox="1"/>
          <p:nvPr/>
        </p:nvSpPr>
        <p:spPr>
          <a:xfrm>
            <a:off x="3646044" y="1916630"/>
            <a:ext cx="2884639" cy="30423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</a:t>
            </a:r>
            <a:r>
              <a:rPr lang="ko-KR" altLang="en-US" sz="1220" b="1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Where are you from, Luca?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루카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너는 어디에서 왔어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Luca: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I’m from Italy. </a:t>
            </a:r>
            <a:r>
              <a:rPr lang="en-US" altLang="ko-KR" sz="1220" b="1" dirty="0">
                <a:latin typeface="AG Schoolbook" panose="02000503040000020004" pitchFamily="2" charset="0"/>
              </a:rPr>
              <a:t>How about you?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루카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이탈리아에서 왔어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I’m from Korea.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한국에서 왔어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Luca: Cool! I like Korea.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루카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한국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 </a:t>
            </a:r>
            <a:r>
              <a:rPr lang="en-US" altLang="ko-KR" sz="1220" b="1" dirty="0">
                <a:latin typeface="AG Schoolbook" panose="02000503040000020004" pitchFamily="2" charset="0"/>
              </a:rPr>
              <a:t>Thanks! Let’s be friends.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친구하자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Luca: Yes, and let’s have fun in class together.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루카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그리고 수업도 재미있게 </a:t>
            </a:r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듣자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b="1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0F538B6-ADCD-DC06-152B-8020F44D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AC146DE-203D-1502-1EF3-23F522286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0A0BEC-CBFE-1CEA-4C67-B7AA2C3C0018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3C00C8"/>
                </a:solidFill>
                <a:latin typeface="AG Schoolbook" panose="02000503040000020004" pitchFamily="2" charset="0"/>
              </a:rPr>
              <a:t>EPISODE 1.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5967AA-ACA3-95BD-7620-8C0F08015F17}"/>
              </a:ext>
            </a:extLst>
          </p:cNvPr>
          <p:cNvSpPr txBox="1"/>
          <p:nvPr/>
        </p:nvSpPr>
        <p:spPr>
          <a:xfrm>
            <a:off x="597170" y="1916630"/>
            <a:ext cx="2614780" cy="33809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</a:t>
            </a:r>
            <a:r>
              <a:rPr lang="ko-KR" altLang="en-US" sz="1220" b="1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Hello!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I’m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Jisu.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안녕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지수야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Luca: Hi, I’m Luca.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루카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안녕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루카야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Nice to meet you!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만나서 반가워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Luca: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Nice to meet you, too!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루카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 만나서 반가워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 </a:t>
            </a:r>
            <a:r>
              <a:rPr lang="en-US" altLang="ko-KR" sz="1220" b="1" dirty="0">
                <a:latin typeface="AG Schoolbook" panose="02000503040000020004" pitchFamily="2" charset="0"/>
              </a:rPr>
              <a:t>Is this your first class?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오늘이 첫 수업이야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Luca: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Yes, I’m a little nervous.</a:t>
            </a:r>
            <a:endParaRPr lang="en-US" altLang="ko-KR" sz="1220" dirty="0">
              <a:latin typeface="AG Schoolbook" panose="02000503040000020004" pitchFamily="2" charset="0"/>
            </a:endParaRP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루카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조금 긴장돼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 </a:t>
            </a:r>
            <a:r>
              <a:rPr lang="en-US" altLang="ko-KR" sz="1220" b="1" dirty="0">
                <a:latin typeface="AG Schoolbook" panose="02000503040000020004" pitchFamily="2" charset="0"/>
              </a:rPr>
              <a:t>Don’t worry! You’ll do great!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걱정 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넌 잘 할 거야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055C30CB-F3B0-861B-4193-A8D7AA37A569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" name="그룹 8">
            <a:extLst>
              <a:ext uri="{FF2B5EF4-FFF2-40B4-BE49-F238E27FC236}">
                <a16:creationId xmlns:a16="http://schemas.microsoft.com/office/drawing/2014/main" id="{C867C80D-5335-57D1-8DB4-4B613A45E509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9BB0EA7D-89EB-CB3B-679B-DDA8D13B707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631EDBE-2E91-839E-26B0-59EC17CF65B4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74F6C01-E162-C71D-1098-ED99A95010C3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3C00C8"/>
                </a:solidFill>
                <a:latin typeface="AG Schoolbook" panose="02000503040000020004" pitchFamily="2" charset="0"/>
              </a:rPr>
              <a:t>Nice</a:t>
            </a:r>
            <a:r>
              <a:rPr lang="ko-KR" altLang="en-US" sz="250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to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meet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you.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36E6D1DD-D05E-CCFB-8F02-032261059991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2" name="그림 11">
              <a:extLst>
                <a:ext uri="{FF2B5EF4-FFF2-40B4-BE49-F238E27FC236}">
                  <a16:creationId xmlns:a16="http://schemas.microsoft.com/office/drawing/2014/main" id="{E81976C6-3053-B31D-8375-439187F844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82187F5-3136-8196-0195-7070090D1295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454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5B80A00-B6F1-D3A0-24F5-3E066CF6C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00B527B-29F1-CE6A-CE7F-A457DB376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10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4F55C38C-0C2E-EF24-0859-D88EEA42696B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E152B5A-098B-5BB4-1D11-28C94DA7F2C0}"/>
              </a:ext>
            </a:extLst>
          </p:cNvPr>
          <p:cNvSpPr txBox="1"/>
          <p:nvPr/>
        </p:nvSpPr>
        <p:spPr>
          <a:xfrm>
            <a:off x="3646045" y="1916630"/>
            <a:ext cx="2614780" cy="34717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Hana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Now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feel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much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better.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기분이 훨씬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Seojin: </a:t>
            </a:r>
            <a:r>
              <a:rPr lang="en-US" altLang="ko-KR" sz="1220" b="1" dirty="0">
                <a:latin typeface="AG Schoolbook" panose="02000503040000020004" pitchFamily="2" charset="0"/>
              </a:rPr>
              <a:t>Great! You look happy!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잘됐어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너도 행복해 보여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was really hungry.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진짜 배고팠어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Seojin: </a:t>
            </a:r>
            <a:r>
              <a:rPr lang="en-US" altLang="ko-KR" sz="1220" b="1" dirty="0">
                <a:latin typeface="AG Schoolbook" panose="02000503040000020004" pitchFamily="2" charset="0"/>
              </a:rPr>
              <a:t>I’m happy to share.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같이 나눌 수 있어서 나도 기뻐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Hana: Yum! This is delicious.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이거 정말 맛있다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Seojin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: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After lunch, let’s play on the swings!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점심 먹고 그네 타러 가자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Hana: Yes! Let’s go!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가자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1200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CDBF30-6ADD-8812-B0C1-28E7BBCF6541}"/>
              </a:ext>
            </a:extLst>
          </p:cNvPr>
          <p:cNvSpPr txBox="1"/>
          <p:nvPr/>
        </p:nvSpPr>
        <p:spPr>
          <a:xfrm>
            <a:off x="597170" y="1916630"/>
            <a:ext cx="2614780" cy="33855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Seojin: </a:t>
            </a:r>
            <a:r>
              <a:rPr lang="en-US" altLang="ko-KR" sz="1220" b="1" dirty="0">
                <a:latin typeface="AG Schoolbook" panose="02000503040000020004" pitchFamily="2" charset="0"/>
              </a:rPr>
              <a:t>Hi, Hana. How are you feeling today?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안녕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 기분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</a:t>
            </a:r>
            <a:r>
              <a:rPr lang="en-US" altLang="ko-KR" sz="1220" b="1">
                <a:latin typeface="AG Schoolbook" panose="02000503040000020004" pitchFamily="2" charset="0"/>
              </a:rPr>
              <a:t>Hmm… </a:t>
            </a:r>
            <a:r>
              <a:rPr lang="en-US" altLang="ko-KR" sz="1220" b="1">
                <a:solidFill>
                  <a:srgbClr val="3C00C8"/>
                </a:solidFill>
                <a:latin typeface="AG Schoolbook" panose="02000503040000020004" pitchFamily="2" charset="0"/>
              </a:rPr>
              <a:t>I’m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a little sad.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조금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슬퍼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Seojin: </a:t>
            </a:r>
            <a:r>
              <a:rPr lang="en-US" altLang="ko-KR" sz="1220" b="1" dirty="0">
                <a:latin typeface="AG Schoolbook" panose="02000503040000020004" pitchFamily="2" charset="0"/>
              </a:rPr>
              <a:t>Oh no! Why are you sad?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왜 슬퍼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forgot my lunch at home.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집에 도시락을 두고 왔어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Seojin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: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Oh, that’s too bad. I can share mine with you!</a:t>
            </a:r>
          </a:p>
          <a:p>
            <a:pPr latinLnBrk="1"/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서진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그거 안됐다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도시락 같이 먹자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Hana: Really? Thank you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, Seojin.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You’re so kind!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 정말 친절하다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DF4064-4302-D3D3-0DDB-756AB1EC78E0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10.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F871BA-8F1D-A894-06D6-F9C4CC33AA04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Are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you okay, Hana?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43B59C4F-D4C3-1BDB-9C76-6E3F4E8D617A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68FE07F8-6D82-557A-7181-F30F3ECA38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369B3E1-3C0D-402C-CC4A-751E5520C822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1248F76-9F83-0430-4ADF-229D637D6725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4D7B8C2B-6AEC-E048-66B9-57928A1082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49763B8-EFB8-053B-CB83-2DEC8FD962CE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3706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B8EA2B17-D6DC-41F0-1B9E-6F2D9CA74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4B8A86C-9CA9-1CBC-54BA-5F2D12C1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11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310E54A-7124-A97C-60AC-8ABE0A78A410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03F2137-8454-629F-71F6-FCC60E31802C}"/>
              </a:ext>
            </a:extLst>
          </p:cNvPr>
          <p:cNvSpPr txBox="1"/>
          <p:nvPr/>
        </p:nvSpPr>
        <p:spPr>
          <a:xfrm>
            <a:off x="3646044" y="1916630"/>
            <a:ext cx="2842161" cy="41426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Tom</a:t>
            </a:r>
            <a:r>
              <a:rPr lang="en-US" altLang="ko-KR" sz="1220" b="1" dirty="0">
                <a:latin typeface="AG Schoolbook" panose="02000503040000020004" pitchFamily="2" charset="0"/>
              </a:rPr>
              <a:t>: I’m going to put this on.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이걸 붙일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That looks nice.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멋있어 보인다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Tom: What are you going to put on?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너는 뭘 붙일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I will put this flower on</a:t>
            </a:r>
            <a:r>
              <a:rPr lang="en-US" altLang="ko-KR" sz="1220" b="1">
                <a:latin typeface="AG Schoolbook" panose="02000503040000020004" pitchFamily="2" charset="0"/>
              </a:rPr>
              <a:t>. </a:t>
            </a:r>
          </a:p>
          <a:p>
            <a:pPr latinLnBrk="1"/>
            <a:r>
              <a:rPr lang="en-US" altLang="ko-KR" sz="1220" b="1">
                <a:solidFill>
                  <a:srgbClr val="3C00C8"/>
                </a:solidFill>
                <a:latin typeface="AG Schoolbook" panose="02000503040000020004" pitchFamily="2" charset="0"/>
              </a:rPr>
              <a:t>Do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you have any glue?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꽃을 붙일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풀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Tom: No, I don’t, but I have some tape.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 없어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하지만 테이프는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Then can I borrow some tape?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그럼 테이프 좀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빌려줄래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Tom: Sure, here you go.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물론이지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Thanks a lot.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C349E3-9467-AE91-6AFD-A2D8058A477F}"/>
              </a:ext>
            </a:extLst>
          </p:cNvPr>
          <p:cNvSpPr txBox="1"/>
          <p:nvPr/>
        </p:nvSpPr>
        <p:spPr>
          <a:xfrm>
            <a:off x="597170" y="1916630"/>
            <a:ext cx="2614780" cy="34424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Tom</a:t>
            </a:r>
            <a:r>
              <a:rPr lang="en-US" altLang="ko-KR" sz="1220" b="1" dirty="0">
                <a:latin typeface="AG Schoolbook" panose="02000503040000020004" pitchFamily="2" charset="0"/>
              </a:rPr>
              <a:t>: Oh no! I made a mistake.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아이고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잘못 썼다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Do you have an eraser?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지우개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Tom: No, I don’t. 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없어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Here, you can use mine.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거 써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Tom: Thank you. </a:t>
            </a:r>
            <a:endParaRPr lang="ko-KR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Did you fix your mistake?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잘못 쓴 것 고쳤어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Tom: Yeah. Now I’m all set.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다 됐어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7697FA-9061-D6FD-2021-CDA3166B6D53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11.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62073C-9D0D-576C-5C05-18BE7C079CA7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Do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you have an eraser?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63016209-255C-2339-41D8-274B94D06C0B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19513971-DBAD-3D81-894F-226F973596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6A5858D-310C-EA8D-837A-DD7C824D9F9C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04B267F8-20FB-231B-88F7-92D18B93E7C4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43C25F46-CFEB-B4E2-B364-AAF03289C3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573EE2C-6B21-6460-EFEB-A462A9B39963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2260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AA9D2D0E-38FE-A40D-E57F-ED2E45F59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0C598813-E29D-6F41-417D-78D2EB5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12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984CE40C-8D53-5815-4965-2367C3A5B6AA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50B7602-95F9-5616-B00B-38E6A281B8E6}"/>
              </a:ext>
            </a:extLst>
          </p:cNvPr>
          <p:cNvSpPr txBox="1"/>
          <p:nvPr/>
        </p:nvSpPr>
        <p:spPr>
          <a:xfrm>
            <a:off x="3646045" y="1916630"/>
            <a:ext cx="2614780" cy="44504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Mia</a:t>
            </a:r>
            <a:r>
              <a:rPr lang="en-US" altLang="ko-KR" sz="1220" b="1" dirty="0">
                <a:latin typeface="AG Schoolbook" panose="02000503040000020004" pitchFamily="2" charset="0"/>
              </a:rPr>
              <a:t>: Let’s decorate it nicely together.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함께 멋지게 꾸미자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Do you need a marker?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사인펜 필요해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Yes, thank you.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You’re welcome.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Which color do you need?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천만에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어떤 색이 필요해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I need blue.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파란색이 필요해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Here you go.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Perfect! Thanks.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딱 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You’re welcome.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천만에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000" b="1"/>
              <a:t> </a:t>
            </a:r>
            <a:endParaRPr lang="ko-KR" altLang="ko-KR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49E72C-F42F-F38B-F7F6-B30032CD7E42}"/>
              </a:ext>
            </a:extLst>
          </p:cNvPr>
          <p:cNvSpPr txBox="1"/>
          <p:nvPr/>
        </p:nvSpPr>
        <p:spPr>
          <a:xfrm>
            <a:off x="597170" y="1916630"/>
            <a:ext cx="2614780" cy="51167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Lina</a:t>
            </a:r>
            <a:r>
              <a:rPr lang="en-US" altLang="ko-KR" sz="1220" b="1" dirty="0">
                <a:latin typeface="AG Schoolbook" panose="02000503040000020004" pitchFamily="2" charset="0"/>
              </a:rPr>
              <a:t>: It’s not easy to find the right color.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어울리는 색을 찾기가 쉽지 않아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I’ll help you.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내가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도와줄게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Thanks.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You’re welcome. You always help me, too.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천만에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너도 늘 나를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도와주잖아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 color is this umbrella?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우산은 무슨 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It’s gray.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회색이야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What color would go well with it?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어떤 색이 어울릴까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How about purple?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보라색은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Good idea, thanks.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1CFE58-3D92-C71D-1C2B-204791460CEA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12.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2BD703-421C-07E6-DE64-DE245B28C887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What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color is it?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EBCD8E6D-6347-D5C8-AA2D-2C71AE817E8B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3ADE88B2-D763-F421-6FBE-0CC6D39524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2D80D1B-E2F8-2574-F5EA-E55DA7C3B269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8DA400F2-70FA-B730-E9F4-AF6DC9D00C1B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1CE06E19-B32D-A9F3-5552-4E9B1C92E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C58F1FF-4D19-953C-9CC6-1BEBDB1ED48A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5471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4E458F41-3FD5-BEB6-B7EB-1FB596A47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C12EB2E3-2BD8-77CB-688D-7B75324F1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13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498BB0A3-7477-4FA6-DC1C-427B06C0FD97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020ED9A-8211-099C-F2B4-C2F490B67602}"/>
              </a:ext>
            </a:extLst>
          </p:cNvPr>
          <p:cNvSpPr txBox="1"/>
          <p:nvPr/>
        </p:nvSpPr>
        <p:spPr>
          <a:xfrm>
            <a:off x="3646045" y="1916630"/>
            <a:ext cx="2614780" cy="31516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Emma</a:t>
            </a:r>
            <a:r>
              <a:rPr lang="en-US" altLang="ko-KR" sz="1220" b="1" dirty="0">
                <a:latin typeface="AG Schoolbook" panose="02000503040000020004" pitchFamily="2" charset="0"/>
              </a:rPr>
              <a:t>: Who is he?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사람은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누구야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He is my dad.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아빠야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What is he wearing?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뭘 입고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 is wearing a blue sweater.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파란 스웨터를 입고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Nice!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Blue looks great on him.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파란색이 정말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잘 어울리네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Yes, blue is his favorite color.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아빠가 제일 좋아하는 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000" b="1"/>
              <a:t> </a:t>
            </a:r>
            <a:endParaRPr lang="ko-KR" altLang="ko-KR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37A639-42AD-1B48-2B00-3E5D48482E81}"/>
              </a:ext>
            </a:extLst>
          </p:cNvPr>
          <p:cNvSpPr txBox="1"/>
          <p:nvPr/>
        </p:nvSpPr>
        <p:spPr>
          <a:xfrm>
            <a:off x="597170" y="1916630"/>
            <a:ext cx="2614780" cy="35271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Leo</a:t>
            </a:r>
            <a:r>
              <a:rPr lang="en-US" altLang="ko-KR" sz="1220" b="1" dirty="0">
                <a:latin typeface="AG Schoolbook" panose="02000503040000020004" pitchFamily="2" charset="0"/>
              </a:rPr>
              <a:t>: Who is she?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사람은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누구야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She is my mom.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엄마야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Wow, look at her. What is she wearing?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뭘 입고 있어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She is wearing a red dress.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빨간 드레스를 입고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She looks so pretty.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예쁘시다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Thanks! She loves bright colors.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엄마는 밝은 색을 좋아하셔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95D104-26F3-3193-31EC-DFEE93EF415E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13.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F23241-43AA-47D1-360E-4DA212E78A42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She is wearing a red dress.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F09C24D6-3ACD-34CA-D2FC-BA3295E199C7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F4DE942C-E60A-1410-35B0-DF73DE593C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649FD8B-B613-7177-A962-601E56F9CCCD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63C57E88-D357-F2F7-D158-4628743713CF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F2CE0B07-0DF2-8560-8B44-BEC0E7B911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D905ECA-20BC-17F6-8958-2CD0711F023E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6147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AC9E7AE8-8DAF-0C85-7C79-CB6910C79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E704F87-4EFE-9828-EA29-13F7FC3C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14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6EB391D6-7AA9-A4CF-F6DE-204C032B0319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FA3B670-A762-AF25-52B6-9E025876A5C1}"/>
              </a:ext>
            </a:extLst>
          </p:cNvPr>
          <p:cNvSpPr txBox="1"/>
          <p:nvPr/>
        </p:nvSpPr>
        <p:spPr>
          <a:xfrm>
            <a:off x="3646045" y="1916630"/>
            <a:ext cx="2614780" cy="29977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Jack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 fruit do you like?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잭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너는 어떤 과일을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I like strawberries.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딸기를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Jack: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like bananas.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잭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바나나를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Bananas are yummy, too!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바나나도 맛있지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Jack: Yes! Let’s draw our favorite fruits.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잭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우리가 좋아하는 과일을 그리자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Great idea!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생각이야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90BDA3-609A-5BB4-783C-04E31ED2D88A}"/>
              </a:ext>
            </a:extLst>
          </p:cNvPr>
          <p:cNvSpPr txBox="1"/>
          <p:nvPr/>
        </p:nvSpPr>
        <p:spPr>
          <a:xfrm>
            <a:off x="597170" y="1916630"/>
            <a:ext cx="2614780" cy="28607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Mia</a:t>
            </a:r>
            <a:r>
              <a:rPr lang="en-US" altLang="ko-KR" sz="1220" b="1" dirty="0">
                <a:latin typeface="AG Schoolbook" panose="02000503040000020004" pitchFamily="2" charset="0"/>
              </a:rPr>
              <a:t>: Do you like tomatoes?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 토마토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Jack: No, I don’t.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don’t like tomatoes.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잭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 좋아해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토마토 싫어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Really? I like tomatoes.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토마토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Jack: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like apples.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잭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사과를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Apples are sweet. I like them too!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사과는 달콤하지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298FF8-79D6-0B60-6CDD-B0B26DF4C413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14.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B44A05-7547-BB0B-259F-C5E5184D5693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 don’t like tomatoes.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BB3DB8A1-6463-0FC0-B0F7-6C9379583C21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991958A6-7C88-AD04-E7B2-31C9EA6ECC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EA20FC3-F27F-1A93-6481-C1CAC64BC823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9C8F0A55-71D6-6A6B-0014-1E21385FB3F7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C7870B00-6C59-23A5-9F4F-47082CC2D2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8D029A8-2124-5631-1E04-F96795EE7B9D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1826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6F2D1A45-5235-E070-2584-A0AEDB12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F799C98E-B4C2-1319-50EB-AF9C8DB39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15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054987DC-5667-EBAE-576A-2C4F4BEF2106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790B084-6EF2-E145-9DE9-870A2374793D}"/>
              </a:ext>
            </a:extLst>
          </p:cNvPr>
          <p:cNvSpPr txBox="1"/>
          <p:nvPr/>
        </p:nvSpPr>
        <p:spPr>
          <a:xfrm>
            <a:off x="3646045" y="1916630"/>
            <a:ext cx="2614780" cy="54784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>
              <a:lnSpc>
                <a:spcPts val="1200"/>
              </a:lnSpc>
            </a:pPr>
            <a:r>
              <a:rPr lang="en-US" altLang="ko-KR" sz="1220" b="1">
                <a:latin typeface="AG Schoolbook" panose="02000503040000020004" pitchFamily="2" charset="0"/>
              </a:rPr>
              <a:t>Anna: </a:t>
            </a:r>
            <a:r>
              <a:rPr lang="en-US" altLang="ko-KR" sz="1220" b="1" dirty="0">
                <a:latin typeface="AG Schoolbook" panose="02000503040000020004" pitchFamily="2" charset="0"/>
              </a:rPr>
              <a:t>What’s that bird called? </a:t>
            </a:r>
          </a:p>
          <a:p>
            <a:pPr latinLnBrk="1">
              <a:lnSpc>
                <a:spcPts val="1200"/>
              </a:lnSpc>
            </a:pP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새 이름이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뭐야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</a:rPr>
              <a:t>Tom: That’s a crane.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>
              <a:lnSpc>
                <a:spcPts val="1200"/>
              </a:lnSpc>
            </a:pP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두루미야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</a:rPr>
              <a:t>Anna: Wow! It has such long legs!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>
              <a:lnSpc>
                <a:spcPts val="1200"/>
              </a:lnSpc>
            </a:pP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다리가 정말 길다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</a:rPr>
              <a:t>Tom: And it can fly, right?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>
              <a:lnSpc>
                <a:spcPts val="1200"/>
              </a:lnSpc>
            </a:pP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그리고 날 수 있지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</a:rPr>
              <a:t>Anna: Yes, it can.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>
              <a:lnSpc>
                <a:spcPts val="1200"/>
              </a:lnSpc>
            </a:pP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날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</a:rPr>
              <a:t>Tom: Look at the tigers!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How many tigers are there?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>
              <a:lnSpc>
                <a:spcPts val="1200"/>
              </a:lnSpc>
            </a:pP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 호랑이들 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몇 마리야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</a:rPr>
              <a:t>Anna: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Let’s see… One, two. There are two tigers.</a:t>
            </a:r>
            <a:endParaRPr lang="ko-KR" altLang="ko-KR" sz="1220" dirty="0">
              <a:latin typeface="AG Schoolbook" panose="02000503040000020004" pitchFamily="2" charset="0"/>
            </a:endParaRPr>
          </a:p>
          <a:p>
            <a:pPr latinLnBrk="1">
              <a:lnSpc>
                <a:spcPts val="1200"/>
              </a:lnSpc>
            </a:pP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어디 보자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두 마리야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</a:rPr>
              <a:t>Tom: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They look so powerful.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>
              <a:lnSpc>
                <a:spcPts val="1200"/>
              </a:lnSpc>
            </a:pP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힘세 보여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Anna: And a little scary!</a:t>
            </a:r>
            <a:endParaRPr lang="ko-KR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>
              <a:lnSpc>
                <a:spcPts val="1200"/>
              </a:lnSpc>
            </a:pP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그리고 좀 무서워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</a:rPr>
              <a:t>Tom: Let’s watch more animals!</a:t>
            </a:r>
            <a:br>
              <a:rPr lang="en-US" altLang="ko-KR" sz="1000" dirty="0"/>
            </a:b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다른 동물도 더 보자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>
              <a:lnSpc>
                <a:spcPts val="1200"/>
              </a:lnSpc>
            </a:pPr>
            <a:endParaRPr lang="ko-KR" altLang="ko-KR" sz="1000" dirty="0"/>
          </a:p>
          <a:p>
            <a:pPr latinLnBrk="1">
              <a:lnSpc>
                <a:spcPts val="1200"/>
              </a:lnSpc>
            </a:pPr>
            <a:r>
              <a:rPr lang="en-US" altLang="ko-KR" sz="1220" b="1" dirty="0">
                <a:latin typeface="AG Schoolbook" panose="02000503040000020004" pitchFamily="2" charset="0"/>
              </a:rPr>
              <a:t>Anna: Yes! 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>
              <a:lnSpc>
                <a:spcPts val="1200"/>
              </a:lnSpc>
            </a:pP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B505B4-7CA3-6C7B-E99D-E3B9055214A9}"/>
              </a:ext>
            </a:extLst>
          </p:cNvPr>
          <p:cNvSpPr txBox="1"/>
          <p:nvPr/>
        </p:nvSpPr>
        <p:spPr>
          <a:xfrm>
            <a:off x="597170" y="1916630"/>
            <a:ext cx="2614780" cy="34424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Tom</a:t>
            </a:r>
            <a:r>
              <a:rPr lang="en-US" altLang="ko-KR" sz="1220" b="1" dirty="0">
                <a:latin typeface="AG Schoolbook" panose="02000503040000020004" pitchFamily="2" charset="0"/>
              </a:rPr>
              <a:t>: Look! It’s a lion!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사자야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Oh, it’s big!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크다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Tom: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And it has a lot of fur.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그리고 털이 많아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What about the giraffes?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기린은 어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Tom: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They are so tall!</a:t>
            </a:r>
            <a:endParaRPr lang="ko-KR" altLang="ko-KR" sz="1220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기린 정말 키가 크다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Their necks are really long!</a:t>
            </a:r>
            <a:endParaRPr lang="ko-KR" altLang="ko-KR" sz="1220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목이 정말 길어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Tom: That’s amazing.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톰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신기하다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388F3D6D-1407-A1CD-8F9B-F031535D80D5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350208CE-1E80-1711-8FA5-017A9F93D7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4670A4C-F592-1E30-8AF4-6DD1F68A64E1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EFA93D3D-F8FD-B971-DCEB-A04BD17C61C2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15A771A5-E73C-9946-0867-59EE764078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40A75D0-7978-8F5E-E7EF-4A3D806A047D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DD897913-E41C-724B-4A3E-8B089467C7CD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15.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F175BFE-CAE0-78AF-E7CD-6E218CC06463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They are so tall.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18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3AFF0D8-41FD-8B23-8A6A-CFA13C4A7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92D367B-3741-F17B-1CF6-2C18B318C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16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22C5617-28D4-4F48-1241-2236931ED1FC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87CA4E6-E173-FA90-AA71-5609D365C2CD}"/>
              </a:ext>
            </a:extLst>
          </p:cNvPr>
          <p:cNvSpPr txBox="1"/>
          <p:nvPr/>
        </p:nvSpPr>
        <p:spPr>
          <a:xfrm>
            <a:off x="3646049" y="1916630"/>
            <a:ext cx="2795077" cy="31854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Ryan</a:t>
            </a:r>
            <a:r>
              <a:rPr lang="en-US" altLang="ko-KR" sz="1220" b="1" dirty="0">
                <a:latin typeface="AG Schoolbook" panose="02000503040000020004" pitchFamily="2" charset="0"/>
              </a:rPr>
              <a:t>: Emma, close your eyes.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라이언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눈 감아봐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Huh? What is it?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무슨 일이야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Ryan: Okay, now open them. I got you a new hair pin.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라이언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떠도 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 주려고 새 머리핀 하나 샀어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Really?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Thank you so much!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너무 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Ryan: You’re welcome.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hope it makes you feel better.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라이언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천만에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기분이 좀 나아졌으면 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It does. That’s so kind of you.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기분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좋아졌어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 정말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친절하다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5979BB-41D3-ED18-AD75-D2B0630BFAC3}"/>
              </a:ext>
            </a:extLst>
          </p:cNvPr>
          <p:cNvSpPr txBox="1"/>
          <p:nvPr/>
        </p:nvSpPr>
        <p:spPr>
          <a:xfrm>
            <a:off x="597170" y="1916630"/>
            <a:ext cx="2614780" cy="38518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Ryan</a:t>
            </a:r>
            <a:r>
              <a:rPr lang="en-US" altLang="ko-KR" sz="1220" b="1" dirty="0">
                <a:latin typeface="AG Schoolbook" panose="02000503040000020004" pitchFamily="2" charset="0"/>
              </a:rPr>
              <a:t>: Emma, are you okay?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라이언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괜찮아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No, I’m not. I lost my favorite hair pin.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 괜찮아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내가 제일 좋아하는 머리핀을 잃어버렸어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Ryan: Oh no.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I’m sorry to hear that.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라이언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어머나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안됐다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It was a gift from my grandma.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feel really sad.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그건 할머니가 주신 선물이었어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속상해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Ryan: Cheer up. You’ll be okay.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라이언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힘내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괜찮아질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I just can’t stop feeling sad.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계속 속상한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기분이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사라지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질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않아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570E44-63C9-D88B-F3D7-50F374110449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16.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4F1A4D-5290-157E-B5A1-6DB4A981923E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 feel really sad.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031065C9-4C76-BBD0-DB05-4FEFB27829B1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207F8687-6732-D13A-AD30-D26D62341D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BCAFB73-59E5-12A5-87FE-911EF23FB4C6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0A075AB5-9C37-5091-BBC8-91A0EAEDE58F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45D5041C-AEDE-796C-E5D3-09404275A8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38D4859-7FDA-5563-6453-FADC3E529BEB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1394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59DE8AD-1EFC-6FC3-5388-8D922620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5AE97E2-9FA8-8894-348D-808C17750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17</a:t>
            </a:fld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B9CD50-7721-7C90-1F52-10D74B789C4E}"/>
              </a:ext>
            </a:extLst>
          </p:cNvPr>
          <p:cNvSpPr txBox="1"/>
          <p:nvPr/>
        </p:nvSpPr>
        <p:spPr>
          <a:xfrm>
            <a:off x="3646050" y="1916630"/>
            <a:ext cx="2614780" cy="32531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Mia</a:t>
            </a:r>
            <a:r>
              <a:rPr lang="en-US" altLang="ko-KR" sz="1220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Dean, look at the board.</a:t>
            </a:r>
            <a:endParaRPr lang="ko-KR" altLang="ko-KR" sz="1220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칠판 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br>
              <a:rPr lang="en-US" altLang="ko-KR" sz="1000" dirty="0"/>
            </a:br>
            <a:r>
              <a:rPr lang="en-US" altLang="ko-KR" sz="1220" b="1" dirty="0">
                <a:latin typeface="AG Schoolbook" panose="02000503040000020004" pitchFamily="2" charset="0"/>
              </a:rPr>
              <a:t>Dean</a:t>
            </a:r>
            <a:r>
              <a:rPr lang="en-US" altLang="ko-KR" sz="1220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latin typeface="AG Schoolbook" panose="02000503040000020004" pitchFamily="2" charset="0"/>
              </a:rPr>
              <a:t>Oh! There’s today’s lesson.</a:t>
            </a:r>
            <a:br>
              <a:rPr lang="en-US" altLang="ko-KR" sz="1000" b="1" dirty="0"/>
            </a:b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 수업 내용이네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br>
              <a:rPr lang="en-US" altLang="ko-KR" sz="1000" dirty="0"/>
            </a:br>
            <a:r>
              <a:rPr lang="en-US" altLang="ko-KR" sz="1220" b="1" dirty="0">
                <a:latin typeface="AG Schoolbook" panose="02000503040000020004" pitchFamily="2" charset="0"/>
              </a:rPr>
              <a:t>Mia</a:t>
            </a:r>
            <a:r>
              <a:rPr lang="en-US" altLang="ko-KR" sz="1220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Listen carefully when the teacher talks.</a:t>
            </a:r>
            <a:br>
              <a:rPr lang="en-US" altLang="ko-KR" sz="1000" b="1" dirty="0"/>
            </a:b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 말씀 잘 들어야 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br>
              <a:rPr lang="en-US" altLang="ko-KR" sz="1000" dirty="0"/>
            </a:br>
            <a:r>
              <a:rPr lang="en-US" altLang="ko-KR" sz="1220" b="1" dirty="0">
                <a:latin typeface="AG Schoolbook" panose="02000503040000020004" pitchFamily="2" charset="0"/>
              </a:rPr>
              <a:t>Dean</a:t>
            </a:r>
            <a:r>
              <a:rPr lang="en-US" altLang="ko-KR" sz="1220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latin typeface="AG Schoolbook" panose="02000503040000020004" pitchFamily="2" charset="0"/>
              </a:rPr>
              <a:t>Yeah, I will.</a:t>
            </a:r>
            <a:endParaRPr lang="ko-KR" altLang="ko-KR" sz="1220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잘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들을게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br>
              <a:rPr lang="en-US" altLang="ko-KR" sz="1220" b="1" dirty="0">
                <a:latin typeface="AG Schoolbook" panose="02000503040000020004" pitchFamily="2" charset="0"/>
              </a:rPr>
            </a:br>
            <a:r>
              <a:rPr lang="en-US" altLang="ko-KR" sz="1220" b="1" dirty="0">
                <a:latin typeface="AG Schoolbook" panose="02000503040000020004" pitchFamily="2" charset="0"/>
              </a:rPr>
              <a:t>Mia: I’m excited to learn something new.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새로운 걸 배우게 돼서 기대돼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br>
              <a:rPr lang="en-US" altLang="ko-KR" sz="1220" b="1" dirty="0">
                <a:latin typeface="AG Schoolbook" panose="02000503040000020004" pitchFamily="2" charset="0"/>
              </a:rPr>
            </a:br>
            <a:r>
              <a:rPr lang="en-US" altLang="ko-KR" sz="1220" b="1" dirty="0">
                <a:latin typeface="AG Schoolbook" panose="02000503040000020004" pitchFamily="2" charset="0"/>
              </a:rPr>
              <a:t>Dean: Me too! I hope it’s fun.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재밌는 거면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좋겠어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A6E127-860C-C266-6F27-EEB5AF007C9C}"/>
              </a:ext>
            </a:extLst>
          </p:cNvPr>
          <p:cNvSpPr txBox="1"/>
          <p:nvPr/>
        </p:nvSpPr>
        <p:spPr>
          <a:xfrm>
            <a:off x="597170" y="1916630"/>
            <a:ext cx="2614780" cy="40734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Mia</a:t>
            </a:r>
            <a:r>
              <a:rPr lang="en-US" altLang="ko-KR" sz="1220" b="1" dirty="0">
                <a:latin typeface="AG Schoolbook" panose="02000503040000020004" pitchFamily="2" charset="0"/>
              </a:rPr>
              <a:t>: Dean, catch this ball.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Stand up straight.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공 받아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똑바로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Dean</a:t>
            </a:r>
            <a:r>
              <a:rPr lang="en-US" altLang="ko-KR" sz="1220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latin typeface="AG Schoolbook" panose="02000503040000020004" pitchFamily="2" charset="0"/>
              </a:rPr>
              <a:t>Okay! I’m ready. Throw it!</a:t>
            </a:r>
            <a:br>
              <a:rPr lang="en-US" altLang="ko-KR" sz="1000" b="1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준비됐어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던져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</a:p>
          <a:p>
            <a:pPr latinLnBrk="1"/>
            <a:br>
              <a:rPr lang="en-US" altLang="ko-KR" sz="1000" dirty="0"/>
            </a:br>
            <a:r>
              <a:rPr lang="en-US" altLang="ko-KR" sz="1220" b="1" dirty="0">
                <a:latin typeface="AG Schoolbook" panose="02000503040000020004" pitchFamily="2" charset="0"/>
              </a:rPr>
              <a:t>Mia: Whew! I need a break.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좀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쉬어야겠어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br>
              <a:rPr lang="en-US" altLang="ko-KR" sz="1220" b="1" dirty="0">
                <a:latin typeface="AG Schoolbook" panose="02000503040000020004" pitchFamily="2" charset="0"/>
              </a:rPr>
            </a:br>
            <a:r>
              <a:rPr lang="en-US" altLang="ko-KR" sz="1220" b="1" dirty="0">
                <a:latin typeface="AG Schoolbook" panose="02000503040000020004" pitchFamily="2" charset="0"/>
              </a:rPr>
              <a:t>Dean: Want to rest for a bit?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Sit down.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잠깐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쉴래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앉아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br>
              <a:rPr lang="en-US" altLang="ko-KR" sz="1000" dirty="0"/>
            </a:br>
            <a:r>
              <a:rPr lang="en-US" altLang="ko-KR" sz="1220" b="1" dirty="0">
                <a:latin typeface="AG Schoolbook" panose="02000503040000020004" pitchFamily="2" charset="0"/>
              </a:rPr>
              <a:t>Mia: Sure. Let’s have a snack.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간식 먹자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br>
              <a:rPr lang="en-US" altLang="ko-KR" sz="1220" b="1" dirty="0">
                <a:latin typeface="AG Schoolbook" panose="02000503040000020004" pitchFamily="2" charset="0"/>
              </a:rPr>
            </a:br>
            <a:r>
              <a:rPr lang="en-US" altLang="ko-KR" sz="1220" b="1" dirty="0">
                <a:latin typeface="AG Schoolbook" panose="02000503040000020004" pitchFamily="2" charset="0"/>
              </a:rPr>
              <a:t>Dean: Sounds good. I brought drinks.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내가 음료수 가져왔어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br>
              <a:rPr lang="en-US" altLang="ko-KR" sz="1000" dirty="0"/>
            </a:br>
            <a:r>
              <a:rPr lang="en-US" altLang="ko-KR" sz="1220" b="1" dirty="0">
                <a:latin typeface="AG Schoolbook" panose="02000503040000020004" pitchFamily="2" charset="0"/>
              </a:rPr>
              <a:t>Mia: Perfect.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완벽해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3E71430B-59C2-B6F8-5BE8-36DFB7DDB39E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D1DBBED-6A56-A89A-4BE9-9A566DD55212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17.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B71A5A-F771-ED81-64D3-B9A2C5E87610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Stand up straight.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3FD065DC-B007-0B76-A228-3DC27C785546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E8EDEB7D-94A2-3CD6-ED11-BA0C1F2ECD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68FD6C1-9534-C8F8-E40E-DD6932D8D726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0C0023EA-6861-5AF1-83AA-1C83450F84CE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95B62EA0-D589-5250-4074-652226C8FB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F4DFCEE-3BA1-08EB-5BD9-97AF1C7FABA7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6195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1F825C6-5DE4-281B-607D-343710026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E8B49E49-569D-0C46-83A3-A879E8AF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18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412A1956-2DF4-1471-6EBB-73E739BB410E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AF0994-DE30-502D-3365-C7A56EE7165D}"/>
              </a:ext>
            </a:extLst>
          </p:cNvPr>
          <p:cNvSpPr txBox="1"/>
          <p:nvPr/>
        </p:nvSpPr>
        <p:spPr>
          <a:xfrm>
            <a:off x="3646050" y="1916630"/>
            <a:ext cx="2614780" cy="39549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Jane</a:t>
            </a:r>
            <a:r>
              <a:rPr lang="en-US" altLang="ko-KR" sz="1220" b="1" dirty="0">
                <a:latin typeface="AG Schoolbook" panose="02000503040000020004" pitchFamily="2" charset="0"/>
              </a:rPr>
              <a:t>: That was awesome!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진짜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멋졌어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Thanks!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Can you dance?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너도 춤출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Jane: No, I can't. 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못 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 can you do well?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그럼 너는 뭐 잘해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Jane: Hmm… I think I can sing.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제인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아마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노래는 할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Cool</a:t>
            </a:r>
            <a:r>
              <a:rPr lang="en-US" altLang="ko-KR" sz="1220" b="1">
                <a:latin typeface="AG Schoolbook" panose="02000503040000020004" pitchFamily="2" charset="0"/>
              </a:rPr>
              <a:t>! You’re </a:t>
            </a:r>
            <a:r>
              <a:rPr lang="en-US" altLang="ko-KR" sz="1220" b="1" dirty="0">
                <a:latin typeface="AG Schoolbook" panose="02000503040000020004" pitchFamily="2" charset="0"/>
              </a:rPr>
              <a:t>a great singer.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노래 정말 잘하네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Jane: Thanks! Let’s show our talents in class someday!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언젠가 반 친구들 앞에서 보여주자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Good idea!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생각이야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EFC644-F80D-84A9-5F7A-0C95B4D58FB0}"/>
              </a:ext>
            </a:extLst>
          </p:cNvPr>
          <p:cNvSpPr txBox="1"/>
          <p:nvPr/>
        </p:nvSpPr>
        <p:spPr>
          <a:xfrm>
            <a:off x="597170" y="1916630"/>
            <a:ext cx="2614780" cy="31854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Anna</a:t>
            </a:r>
            <a:r>
              <a:rPr lang="en-US" altLang="ko-KR" sz="1220" b="1" dirty="0">
                <a:latin typeface="AG Schoolbook" panose="02000503040000020004" pitchFamily="2" charset="0"/>
              </a:rPr>
              <a:t>: Wow!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Can you hop on one foot?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한 발로 뛸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Jane: Yes, I can! Want to try?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할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너도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해볼래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Okay! Let me try.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해볼게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Jane: You almost got it!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거의 다 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Thanks.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But I can dance better than I can hop.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근데 나는 뛰는 것보다 춤을 더 잘 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Jane: Really? Show me!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보여줘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6FFD6E-16FD-D5B8-AAA3-BCAF31199C24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18.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E18681-FBB3-9092-55AE-60DB0100D64C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can dance.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93148F49-5A94-9F6E-5D49-7421608FB978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58807E20-D45B-2537-C587-734C077212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E49E2CC-257A-2125-EB05-9943D25F131B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367FE487-77FF-125B-589D-DE76878C972E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7BC8745B-B42A-03A2-F5E4-22B002162F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32D3C8F-604E-D6DC-CD4F-EEC652851974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0043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0112A8FD-4B34-5F5C-9A02-C619DA37A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1D4CBA74-015F-EC49-47D4-973171B13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19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32061797-500B-FBE3-423D-6ACBB5581805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C87A72F-7DD3-50EE-EA90-04E9CC748FD6}"/>
              </a:ext>
            </a:extLst>
          </p:cNvPr>
          <p:cNvSpPr txBox="1"/>
          <p:nvPr/>
        </p:nvSpPr>
        <p:spPr>
          <a:xfrm>
            <a:off x="3646050" y="1916630"/>
            <a:ext cx="2614780" cy="48782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Lina</a:t>
            </a:r>
            <a:r>
              <a:rPr lang="en-US" altLang="ko-KR" sz="1220" b="1" dirty="0">
                <a:latin typeface="AG Schoolbook" panose="02000503040000020004" pitchFamily="2" charset="0"/>
              </a:rPr>
              <a:t>: My turn! Think of </a:t>
            </a:r>
            <a:r>
              <a:rPr lang="en-US" altLang="ko-KR" sz="1220" b="1">
                <a:latin typeface="AG Schoolbook" panose="02000503040000020004" pitchFamily="2" charset="0"/>
              </a:rPr>
              <a:t>an animal</a:t>
            </a:r>
            <a:r>
              <a:rPr lang="en-US" altLang="ko-KR" sz="800" b="1">
                <a:latin typeface="AG Schoolbook" panose="02000503040000020004" pitchFamily="2" charset="0"/>
              </a:rPr>
              <a:t> </a:t>
            </a:r>
            <a:r>
              <a:rPr lang="en-US" altLang="ko-KR" sz="1220" b="1">
                <a:latin typeface="AG Schoolbook" panose="02000503040000020004" pitchFamily="2" charset="0"/>
              </a:rPr>
              <a:t>.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내 차례야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동물 하나 생각해봐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Okay. I got one.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생각했어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Is it big?</a:t>
            </a:r>
            <a:br>
              <a:rPr lang="en-US" altLang="ko-KR" sz="1000" b="1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No, it’s small.</a:t>
            </a:r>
            <a:br>
              <a:rPr lang="en-US" altLang="ko-KR" sz="1000" b="1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작아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Can it fly?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날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Yes, it can.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날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Is it a bird?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Yes, it’s a parrot.</a:t>
            </a:r>
            <a:br>
              <a:rPr lang="en-US" altLang="ko-KR" sz="1000" b="1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앵무새야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Awesome! Let’s play again.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또 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Okay!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D1D189-0BF1-0730-CB4F-7A0F0E15D5E7}"/>
              </a:ext>
            </a:extLst>
          </p:cNvPr>
          <p:cNvSpPr txBox="1"/>
          <p:nvPr/>
        </p:nvSpPr>
        <p:spPr>
          <a:xfrm>
            <a:off x="597170" y="1916630"/>
            <a:ext cx="2614780" cy="44843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Mia</a:t>
            </a:r>
            <a:r>
              <a:rPr lang="en-US" altLang="ko-KR" sz="1220" b="1" dirty="0">
                <a:latin typeface="AG Schoolbook" panose="02000503040000020004" pitchFamily="2" charset="0"/>
              </a:rPr>
              <a:t>: Let’s play the animal guessing game!</a:t>
            </a:r>
            <a:br>
              <a:rPr lang="en-US" altLang="ko-KR" sz="1220" b="1" dirty="0">
                <a:latin typeface="AG Schoolbook" panose="02000503040000020004" pitchFamily="2" charset="0"/>
              </a:rPr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동물 알아맞히기 게임하자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Okay! I’m thinking of </a:t>
            </a:r>
            <a:r>
              <a:rPr lang="en-US" altLang="ko-KR" sz="1220" b="1">
                <a:latin typeface="AG Schoolbook" panose="02000503040000020004" pitchFamily="2" charset="0"/>
              </a:rPr>
              <a:t>an animal</a:t>
            </a:r>
            <a:r>
              <a:rPr lang="en-US" altLang="ko-KR" sz="600" b="1">
                <a:latin typeface="AG Schoolbook" panose="02000503040000020004" pitchFamily="2" charset="0"/>
              </a:rPr>
              <a:t> </a:t>
            </a:r>
            <a:r>
              <a:rPr lang="en-US" altLang="ko-KR" sz="1220" b="1">
                <a:latin typeface="AG Schoolbook" panose="02000503040000020004" pitchFamily="2" charset="0"/>
              </a:rPr>
              <a:t>.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내가 어떤 동물을 생각하고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Is it a dog?</a:t>
            </a:r>
            <a:br>
              <a:rPr lang="en-US" altLang="ko-KR" sz="1000" b="1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개야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No, it isn’t.</a:t>
            </a:r>
            <a:br>
              <a:rPr lang="en-US" altLang="ko-KR" sz="1000" b="1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Does it have stripes?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줄무늬가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Yes,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it has black and white stripes.</a:t>
            </a:r>
            <a:br>
              <a:rPr lang="en-US" altLang="ko-KR" sz="1000" b="1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검은색이랑 하얀색 줄무늬가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Is it a zebra?</a:t>
            </a:r>
            <a:br>
              <a:rPr lang="en-US" altLang="ko-KR" sz="1000" b="1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얼룩말이야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Lina: Yes! You got it!</a:t>
            </a:r>
            <a:br>
              <a:rPr lang="en-US" altLang="ko-KR" sz="1000" dirty="0"/>
            </a:br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리나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정답이야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1CA30C-EC61-5D8A-513C-2ED951E76196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19.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7BB650-DA0A-184E-0C27-388A1DA2384D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It has stripes.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0BFA6B50-A7EA-3AE0-4E9B-947219665BB7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68372CC7-23B7-0361-BCB6-9E01F8B3C2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8826878-957C-5CEE-5CE2-F348D913DB7F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646B72C6-EDDB-D9AB-983E-07A3726705FA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9BCD94D4-B2FF-693E-E6BD-CF08251E1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BEBD90F-D34F-19A5-E893-13F500B0B77B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94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A15BF37-745F-778F-03C1-FED31574C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C831DA09-4EC9-31EB-2ADE-08EC35B30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50B1DC6B-35A3-AAB0-E555-293D8EB69D48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F62AC98-403E-ABDD-FFE8-C351087B0C5B}"/>
              </a:ext>
            </a:extLst>
          </p:cNvPr>
          <p:cNvSpPr txBox="1"/>
          <p:nvPr/>
        </p:nvSpPr>
        <p:spPr>
          <a:xfrm>
            <a:off x="3646045" y="1916630"/>
            <a:ext cx="2614780" cy="32301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Minji</a:t>
            </a:r>
            <a:r>
              <a:rPr lang="en-US" altLang="ko-KR" sz="1220" b="1" dirty="0">
                <a:latin typeface="AG Schoolbook" panose="02000503040000020004" pitchFamily="2" charset="0"/>
              </a:rPr>
              <a:t>: Wow, what nice weather!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날씨 정말 좋다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Yeah!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It’s sunny and warm!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맑고 따뜻해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Perfect weather for a picnic!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소풍 가기 딱 좋은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날씨네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Let’s go to the park!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공원에 가자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Sounds fun!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Let’s bring some snacks and a ball.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재밌겠다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간식이랑 공도 챙기자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Jinho: Okay, let’s pack the bag and go!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가방 싸서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출발하자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D93487-5E4B-7E2E-8A0E-A281288394E5}"/>
              </a:ext>
            </a:extLst>
          </p:cNvPr>
          <p:cNvSpPr txBox="1"/>
          <p:nvPr/>
        </p:nvSpPr>
        <p:spPr>
          <a:xfrm>
            <a:off x="597170" y="1916630"/>
            <a:ext cx="2614780" cy="57061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Minji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Hello?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여보세요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Hey, Minji!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How’s the weather today?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안녕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 날씨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It’s raining. Look at the dark clouds.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비가 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 어두운 구름 좀 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Oh </a:t>
            </a:r>
            <a:r>
              <a:rPr lang="en-US" altLang="ko-KR" sz="1220" b="1">
                <a:latin typeface="AG Schoolbook" panose="02000503040000020004" pitchFamily="2" charset="0"/>
              </a:rPr>
              <a:t>no… I </a:t>
            </a:r>
            <a:r>
              <a:rPr lang="en-US" altLang="ko-KR" sz="1220" b="1" dirty="0">
                <a:latin typeface="AG Schoolbook" panose="02000503040000020004" pitchFamily="2" charset="0"/>
              </a:rPr>
              <a:t>wanted to ride my bike today.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 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…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 자전거 타고 싶었는데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Minji: Me too. But we can still have fun inside!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하지만 집 안에서도 재미있게 놀 수 있어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Jinho: Like what?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예를 들어 뭐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Let’s make hot chocolate and read a book. 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핫초코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만들고 책 읽자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Jinho: Sounds fun! Maybe we can draw pictures too.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재밌겠다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그림도 그릴 수 있을 것 같아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Minji: Great idea!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28BAAB-EA21-49A7-C6B0-FFAF824FA91E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2.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6B22F5-EA58-6EC9-50FB-7BBC69B33676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It’s raining.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6CCC0569-BED5-AF1F-40F6-F0B09FB59422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AA915BA7-86E6-4D18-826F-53F3699908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F42D67F-DA15-CB53-D7E9-EAC7C805FA36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ACBA3B8F-AB26-AF7E-AA54-29834D16051A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4C8A2535-1042-0E72-B774-646346E1A2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E466101-2718-70E5-4E17-5BEDE30376FF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19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0878AC2F-C594-587A-F512-8F3714E2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D13A073-0C21-D445-8B8A-4071E6C1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20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491D6961-8FDE-752F-1C36-06AF21C37747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1EBFFBE-63C3-F7D5-BB80-080F585AD49C}"/>
              </a:ext>
            </a:extLst>
          </p:cNvPr>
          <p:cNvSpPr txBox="1"/>
          <p:nvPr/>
        </p:nvSpPr>
        <p:spPr>
          <a:xfrm>
            <a:off x="3646049" y="1916630"/>
            <a:ext cx="2727853" cy="39364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Anna</a:t>
            </a:r>
            <a:r>
              <a:rPr lang="en-US" altLang="ko-KR" sz="1220" b="1" dirty="0">
                <a:latin typeface="AG Schoolbook" panose="02000503040000020004" pitchFamily="2" charset="0"/>
              </a:rPr>
              <a:t>: It’s so cold. I want to travel somewhere warm.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너무 추워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따뜻한 곳으로 여행 가고 싶어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Hawaii is warm and sunny all year round.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하와이는 일 년 내내 따뜻하고 맑아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I want to visit South America.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What’s the weather like in Chile?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남미에 가보고 싶어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칠레 날씨는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Jake: It’s summer in Chile now, so it’s warm too.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칠레도 지금 여름이라 따뜻해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I should ask my mom and dad if we can go to Chile.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엄마 아빠한테 칠레에 가자고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해봐야겠어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Jake: That sounds fun. I hope you get to go!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재밌겠다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꼭 갈 수 있으면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좋겠어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D6D99A-0E56-43CE-117A-CE69DE254B37}"/>
              </a:ext>
            </a:extLst>
          </p:cNvPr>
          <p:cNvSpPr txBox="1"/>
          <p:nvPr/>
        </p:nvSpPr>
        <p:spPr>
          <a:xfrm>
            <a:off x="597170" y="1916630"/>
            <a:ext cx="2614780" cy="37148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Anna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>
                <a:latin typeface="AG Schoolbook" panose="02000503040000020004" pitchFamily="2" charset="0"/>
              </a:rPr>
              <a:t>It’s snowy </a:t>
            </a:r>
            <a:r>
              <a:rPr lang="en-US" altLang="ko-KR" sz="1220" b="1" dirty="0">
                <a:latin typeface="AG Schoolbook" panose="02000503040000020004" pitchFamily="2" charset="0"/>
              </a:rPr>
              <a:t>here in Seoul.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서울엔 눈이 오고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Jake: I love cold days.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How’s the weather in Australia?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난 추운 날씨가 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호주는 날씨가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It’s hot and sunny. It’s summer there.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덥고 맑아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거긴 지금 여름이야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Jake: Oh, right! It’s on the other side of the world.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지구 반대편이지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Anna: What about New York?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뉴욕은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: It’s similar to Seoul. </a:t>
            </a:r>
            <a:r>
              <a:rPr lang="en-US" altLang="ko-KR" sz="1220" b="1" dirty="0">
                <a:latin typeface="AG Schoolbook" panose="02000503040000020004" pitchFamily="2" charset="0"/>
              </a:rPr>
              <a:t>It’s winter now.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서울이랑 비슷해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지금 겨울이야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6DAFC-3CF4-9E2E-B1FE-528F9A089820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20.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0FDC80-5D22-BBEE-54FC-2ED96A7B464E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It’s hot and warm.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C457F8CB-0EFD-C3A1-F588-3A4D77386B6A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EBC5EC46-DA96-8454-E2DF-3FF26D4609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D0682E1-84F9-5EBA-F79E-9179C06AB7E9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67DB9343-0AE3-F0B5-7609-0677DF72D982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851E3D5C-785E-1E9F-6CFE-60A3C22100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912559E-0D36-61B3-D092-078FBEA749ED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0149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471B454-D2AA-5B02-898A-71104761E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E6ED115-3731-FF0F-FEC0-E67AAAD7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E0B08E70-6942-89D6-426C-4F1EA57CF309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17B008A-494E-546C-9655-FD26DF8BBEBD}"/>
              </a:ext>
            </a:extLst>
          </p:cNvPr>
          <p:cNvSpPr txBox="1"/>
          <p:nvPr/>
        </p:nvSpPr>
        <p:spPr>
          <a:xfrm>
            <a:off x="3646045" y="1916630"/>
            <a:ext cx="2614780" cy="25483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Jia</a:t>
            </a:r>
            <a:r>
              <a:rPr lang="en-US" altLang="ko-KR" sz="1220" b="1" dirty="0">
                <a:latin typeface="AG Schoolbook" panose="02000503040000020004" pitchFamily="2" charset="0"/>
              </a:rPr>
              <a:t>: What color is this?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이건 무슨 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It’s yellow!</a:t>
            </a:r>
            <a:r>
              <a:rPr lang="en-US" altLang="ko-KR" sz="1220" b="1" dirty="0">
                <a:latin typeface="AG Schoolbook" panose="02000503040000020004" pitchFamily="2" charset="0"/>
              </a:rPr>
              <a:t> It’s so bright.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노란색이야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밝다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Jia: Yellow makes me happy.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노란색은 나를 행복하게 해줘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Let’s use green next!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다음엔 초록색 쓰자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Jia: Good idea! Rainbows need many colors.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무지개에는 많은 색이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필요하니까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E6353F-D4A1-E75A-C819-C603838A02AB}"/>
              </a:ext>
            </a:extLst>
          </p:cNvPr>
          <p:cNvSpPr txBox="1"/>
          <p:nvPr/>
        </p:nvSpPr>
        <p:spPr>
          <a:xfrm>
            <a:off x="597170" y="1916630"/>
            <a:ext cx="2614780" cy="31977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Jia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Look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 err="1">
                <a:latin typeface="AG Schoolbook" panose="02000503040000020004" pitchFamily="2" charset="0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</a:rPr>
              <a:t>!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I’m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making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a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rainbow.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무지개 만들고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</a:rPr>
              <a:t>: Wow! It looks cool!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 color is this?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이건 무슨 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</a:rPr>
              <a:t>: It’s blue! I love blue.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파란색이야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파란색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Jia: Me too! What color should we use next?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다음엔 무슨 색을 쓸까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How about yellow?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노란색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4F5D7-F334-FC14-7173-52BDD0EE9358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3.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630FE4-147D-A625-66B1-53BC8EAA340D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Let’s make a rainbow!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3983EB70-C979-9E53-C09A-D62EF992005F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83184F2E-BB50-271C-F57B-854C1CEF35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5B813DA-4344-7B4D-D2CC-4D7C246E7C1C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C34A7B60-5D93-123E-D709-4F92D3146CD2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B8527BBD-7870-9DD4-05C1-9B672EAB4D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19F3220-B834-87DD-224B-702A5AB0D03E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9512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88533-FF68-19A2-A47D-9AA3F9FE6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3DE79B5-C134-9672-3205-8A38CC436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F4AFD38-6098-A382-AC25-F4F07680D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15D4F1D2-7CA0-D970-C084-9CF2A5C1CD66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5078FFE-AF6A-D212-CA8F-1200C3A51770}"/>
              </a:ext>
            </a:extLst>
          </p:cNvPr>
          <p:cNvSpPr txBox="1"/>
          <p:nvPr/>
        </p:nvSpPr>
        <p:spPr>
          <a:xfrm>
            <a:off x="3646045" y="1916630"/>
            <a:ext cx="2614780" cy="53660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Minji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What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>
                <a:latin typeface="AG Schoolbook" panose="02000503040000020004" pitchFamily="2" charset="0"/>
              </a:rPr>
              <a:t>are</a:t>
            </a:r>
            <a:r>
              <a:rPr lang="ko-KR" altLang="en-US" sz="1220" b="1">
                <a:latin typeface="AG Schoolbook" panose="02000503040000020004" pitchFamily="2" charset="0"/>
              </a:rPr>
              <a:t> </a:t>
            </a:r>
            <a:r>
              <a:rPr lang="en-US" altLang="ko-KR" sz="1220" b="1">
                <a:latin typeface="AG Schoolbook" panose="02000503040000020004" pitchFamily="2" charset="0"/>
              </a:rPr>
              <a:t>these</a:t>
            </a:r>
            <a:r>
              <a:rPr lang="ko-KR" altLang="en-US" sz="1220" b="1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orange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ones?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 주황색 과일은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뭐예요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Mom</a:t>
            </a:r>
            <a:r>
              <a:rPr lang="en-US" altLang="ko-KR" sz="1220" b="1">
                <a:latin typeface="AG Schoolbook" panose="02000503040000020004" pitchFamily="2" charset="0"/>
              </a:rPr>
              <a:t>: These </a:t>
            </a:r>
            <a:r>
              <a:rPr lang="en-US" altLang="ko-KR" sz="1220" b="1" dirty="0">
                <a:latin typeface="AG Schoolbook" panose="02000503040000020004" pitchFamily="2" charset="0"/>
              </a:rPr>
              <a:t>are tangerines.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엄마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저건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귤이란다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How many tangerines are there?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귤이 몇 개 있어요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Let’s count. One, two, three, four, five, six, seven!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세어보자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셋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넷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다섯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여섯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일곱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Seven tangerines!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They’re smaller than the melons.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일곱 개의 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멜론보다 훨씬 작네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Mom: That’s right! Different fruits come in all shapes and sizes.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엄마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과일마다 생김새도 크기도 다양하지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Minji: I want to draw them later.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나중에 그려보고 싶어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Jinho: That’s a good idea.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b="1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Mom: Show me your drawings later, okay?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엄마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나중에 나도 </a:t>
            </a:r>
            <a:r>
              <a:rPr lang="ko-KR" altLang="en-US" sz="890" b="1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보여주렴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b="1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D53A86-EDED-FA5B-34A9-B350451D9CC2}"/>
              </a:ext>
            </a:extLst>
          </p:cNvPr>
          <p:cNvSpPr txBox="1"/>
          <p:nvPr/>
        </p:nvSpPr>
        <p:spPr>
          <a:xfrm>
            <a:off x="597170" y="1916630"/>
            <a:ext cx="2614780" cy="35225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Minji</a:t>
            </a:r>
            <a:r>
              <a:rPr lang="en-US" altLang="ko-KR" sz="1220" b="1" dirty="0">
                <a:latin typeface="AG Schoolbook" panose="02000503040000020004" pitchFamily="2" charset="0"/>
              </a:rPr>
              <a:t>: Wow! Look at the fruit!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과일 좀 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Yeah! What are these green ones called?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 초록색 건 뭐라고 불러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Mom: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These </a:t>
            </a:r>
            <a:r>
              <a:rPr lang="en-US" altLang="ko-KR" sz="1220" b="1">
                <a:solidFill>
                  <a:srgbClr val="3C00C8"/>
                </a:solidFill>
                <a:latin typeface="AG Schoolbook" panose="02000503040000020004" pitchFamily="2" charset="0"/>
              </a:rPr>
              <a:t>are melons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엄마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저건 멜론이야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They’re round and pretty!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동글동글하고 예쁘다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Jinho: And so big! Bigger than the others!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그리고 엄청 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다른 것들보다 훨씬 크네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Mom: Yes, melons can grow quite large.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엄마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멜론은 아주 크게 자랄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6BA110-25F1-4B31-FA48-2353E275330D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4.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2F98F3-7F84-7380-F61E-DA08AB28E661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Look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at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the fruit!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E44B5CCC-F0AC-5781-0E2D-E3665DB10C4B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F28BC758-C7B8-67E5-8C8F-3D327F7433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B753A04-8F4C-E115-9F5A-A596E0A78005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CB19D0F2-985B-EDA2-2050-FF2C00DA7CC6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70B2BC57-B35B-BB87-9FB0-17520B7093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E97D6D8-0675-3C61-4EDE-12CFFA279D4C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2010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5E94BFDF-6B82-0132-7AD9-0E6DE6CF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EEB66377-6783-F224-D3B9-A8AE624B8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5</a:t>
            </a:fld>
            <a:endParaRPr lang="ko-KR" altLang="en-US" dirty="0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CDD27F8-CE3C-FC4B-5872-433EFAE3BD2C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1AD124F-7F1E-D42F-5EEB-927CA0CC05A7}"/>
              </a:ext>
            </a:extLst>
          </p:cNvPr>
          <p:cNvSpPr txBox="1"/>
          <p:nvPr/>
        </p:nvSpPr>
        <p:spPr>
          <a:xfrm>
            <a:off x="3646045" y="1916630"/>
            <a:ext cx="2614780" cy="32301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Jia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Stand up, please.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일어나 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</a:rPr>
              <a:t>: Okay!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알겠어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Put the chalks in the box.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분필들을 상자에 넣어 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</a:rPr>
              <a:t>: Got it!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알았어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Jia: Let’s check if we missed anything.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안 치운 게 있는지 확인하자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Everything looks clean now!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다 깨끗한 것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같아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B6E035-A70E-F219-55D4-2FED6F91A841}"/>
              </a:ext>
            </a:extLst>
          </p:cNvPr>
          <p:cNvSpPr txBox="1"/>
          <p:nvPr/>
        </p:nvSpPr>
        <p:spPr>
          <a:xfrm>
            <a:off x="597170" y="1916630"/>
            <a:ext cx="2614780" cy="41211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Jia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Can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you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pass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me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the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trash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can,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please?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쓰레기통 좀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줄래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</a:rPr>
              <a:t>: Sure! Here you go.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Jia: Thanks!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</a:rPr>
              <a:t>: Oh </a:t>
            </a:r>
            <a:r>
              <a:rPr lang="en-US" altLang="ko-KR" sz="1220" b="1">
                <a:latin typeface="AG Schoolbook" panose="02000503040000020004" pitchFamily="2" charset="0"/>
              </a:rPr>
              <a:t>no… I </a:t>
            </a:r>
            <a:r>
              <a:rPr lang="en-US" altLang="ko-KR" sz="1220" b="1" dirty="0">
                <a:latin typeface="AG Schoolbook" panose="02000503040000020004" pitchFamily="2" charset="0"/>
              </a:rPr>
              <a:t>spilled some water.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이런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물을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쏟았어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Jia: That’s okay. We can clean up.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괜찮아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같이 치우자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Taehoon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I’m sorry.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미안해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No problem!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Let’s clean it together.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괜찮아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같이 정리하자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7B30A9-FE32-D176-F14D-823274785CEB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5.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01838B-141D-1F5E-E4F1-7CDDC9C31C0B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Can you pass me the trash can?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5EF2BCA9-389A-B18C-40FC-393DE0854D38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22" name="그림 21">
              <a:extLst>
                <a:ext uri="{FF2B5EF4-FFF2-40B4-BE49-F238E27FC236}">
                  <a16:creationId xmlns:a16="http://schemas.microsoft.com/office/drawing/2014/main" id="{ABD46E80-0ED5-6521-580E-DC5BDD830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57D5E28-D633-51B4-2DAA-57C7A6BA244E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A0E49B90-4788-7E75-A9A5-3780723F0A34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25" name="그림 24">
              <a:extLst>
                <a:ext uri="{FF2B5EF4-FFF2-40B4-BE49-F238E27FC236}">
                  <a16:creationId xmlns:a16="http://schemas.microsoft.com/office/drawing/2014/main" id="{52CEC941-2173-445D-00E3-593F9DEDD8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86394FB-A5CC-371B-C13F-42D0E19950B8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6988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49B205DE-F34C-972D-1FD8-ED1E2E404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44D158C-0602-0F59-56E6-4F78E1234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896A9A47-6227-F1A2-B880-B36C89067423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0B9F8E2-C101-8686-C5B7-D4E589F4E380}"/>
              </a:ext>
            </a:extLst>
          </p:cNvPr>
          <p:cNvSpPr txBox="1"/>
          <p:nvPr/>
        </p:nvSpPr>
        <p:spPr>
          <a:xfrm>
            <a:off x="3646045" y="1916630"/>
            <a:ext cx="2614780" cy="40349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Yujin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Look,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Minho!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Is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this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yours?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이거 네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Minho: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Yes, it’s mine.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Soyul</a:t>
            </a:r>
            <a:r>
              <a:rPr lang="en-US" altLang="ko-KR" sz="1220" b="1" dirty="0">
                <a:latin typeface="AG Schoolbook" panose="02000503040000020004" pitchFamily="2" charset="0"/>
              </a:rPr>
              <a:t>: I’m glad we found the owner.</a:t>
            </a:r>
          </a:p>
          <a:p>
            <a:pPr latinLnBrk="1"/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소율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주인을 찾아서 다행이다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Minho: Thank you!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was looking for it.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한참 찾고 있었어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Yujin: You’re welcome!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천만에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Soyul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You should keep it in your case next time. </a:t>
            </a:r>
          </a:p>
          <a:p>
            <a:pPr latinLnBrk="1"/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소율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다음에는 필통에 잘 넣어줘야 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Minho:</a:t>
            </a:r>
            <a:r>
              <a:rPr lang="ko-KR" altLang="en-US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Good</a:t>
            </a:r>
            <a:r>
              <a:rPr lang="ko-KR" altLang="en-US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idea!</a:t>
            </a:r>
            <a:r>
              <a:rPr lang="ko-KR" altLang="en-US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I’ll</a:t>
            </a:r>
            <a:r>
              <a:rPr lang="ko-KR" altLang="en-US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be</a:t>
            </a:r>
            <a:r>
              <a:rPr lang="ko-KR" altLang="en-US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 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more</a:t>
            </a:r>
            <a:r>
              <a:rPr lang="ko-KR" altLang="en-US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 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careful</a:t>
            </a:r>
            <a:r>
              <a:rPr lang="en-US" altLang="ko-KR" sz="50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 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.</a:t>
            </a:r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더 </a:t>
            </a:r>
            <a:r>
              <a:rPr lang="ko-KR" altLang="en-US" sz="89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조심할게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A1D197-9BE9-E4BD-2DA4-6165AC734F83}"/>
              </a:ext>
            </a:extLst>
          </p:cNvPr>
          <p:cNvSpPr txBox="1"/>
          <p:nvPr/>
        </p:nvSpPr>
        <p:spPr>
          <a:xfrm>
            <a:off x="597170" y="1916630"/>
            <a:ext cx="2614780" cy="41749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Yujin</a:t>
            </a:r>
            <a:r>
              <a:rPr lang="en-US" altLang="ko-KR" sz="1220" b="1" dirty="0">
                <a:latin typeface="AG Schoolbook" panose="02000503040000020004" pitchFamily="2" charset="0"/>
              </a:rPr>
              <a:t>: Hey </a:t>
            </a:r>
            <a:r>
              <a:rPr lang="en-US" altLang="ko-KR" sz="1220" b="1" dirty="0" err="1">
                <a:latin typeface="AG Schoolbook" panose="02000503040000020004" pitchFamily="2" charset="0"/>
              </a:rPr>
              <a:t>Soyul</a:t>
            </a:r>
            <a:r>
              <a:rPr lang="en-US" altLang="ko-KR" sz="1220" b="1" dirty="0">
                <a:latin typeface="AG Schoolbook" panose="02000503040000020004" pitchFamily="2" charset="0"/>
              </a:rPr>
              <a:t>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소율아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Soyul</a:t>
            </a:r>
            <a:r>
              <a:rPr lang="en-US" altLang="ko-KR" sz="1220" b="1" dirty="0">
                <a:latin typeface="AG Schoolbook" panose="02000503040000020004" pitchFamily="2" charset="0"/>
              </a:rPr>
              <a:t>: Yes, what’s up?</a:t>
            </a:r>
          </a:p>
          <a:p>
            <a:pPr latinLnBrk="1"/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소율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왜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Yujin: Look! What’s this?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이거 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이건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뭐야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Soyul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>
                <a:latin typeface="AG Schoolbook" panose="02000503040000020004" pitchFamily="2" charset="0"/>
              </a:rPr>
              <a:t>Hmm… </a:t>
            </a:r>
            <a:r>
              <a:rPr lang="en-US" altLang="ko-KR" sz="1220" b="1">
                <a:solidFill>
                  <a:srgbClr val="3C00C8"/>
                </a:solidFill>
                <a:latin typeface="AG Schoolbook" panose="02000503040000020004" pitchFamily="2" charset="0"/>
              </a:rPr>
              <a:t>It’s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a pencil sharpener.</a:t>
            </a:r>
          </a:p>
          <a:p>
            <a:pPr latinLnBrk="1"/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소율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연필깎이야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Yujin: Oh!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It’s not mine.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건 아니야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Soyul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It’s not mine either.</a:t>
            </a:r>
          </a:p>
          <a:p>
            <a:pPr latinLnBrk="1"/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소율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것도 아니야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Yujin: Then whose is it?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그럼 누구 거지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Soyul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Let’s ask around!</a:t>
            </a:r>
          </a:p>
          <a:p>
            <a:pPr latinLnBrk="1"/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소율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친구들한테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물어보자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7840DC-23CD-C877-21AB-A93B699BB9B7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6.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9A6FD4-9364-4BD5-9A32-5532FB4E73F5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It’s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a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pencil sharpener.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C7A15973-66C8-2EEF-E9E3-225FFA540BD4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3D3AC677-DD2C-3B79-F7BC-4DC76CE026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FD7D7B7-835A-29D2-C515-A782610E4BEA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F595BD11-5F37-D814-24C1-0A20405DC5E9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9A15216C-9A50-BDC1-67BB-F3D006853F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5E07AA4-DF6A-A5C0-B1A4-0B4AA4C1A994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8216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B89F80E-7548-BF93-765F-943985DCA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9BB2CD8-5174-DBF2-CFB6-B1FC4E46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7</a:t>
            </a:fld>
            <a:endParaRPr lang="ko-KR" altLang="en-US" dirty="0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3372FCB9-5B62-4040-E7EF-E02B5AFDF2D4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01346DA-658F-8F5C-E3B0-C6C2D21EDE23}"/>
              </a:ext>
            </a:extLst>
          </p:cNvPr>
          <p:cNvSpPr txBox="1"/>
          <p:nvPr/>
        </p:nvSpPr>
        <p:spPr>
          <a:xfrm>
            <a:off x="3646045" y="1916630"/>
            <a:ext cx="2614780" cy="25483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Minho</a:t>
            </a:r>
            <a:r>
              <a:rPr lang="en-US" altLang="ko-KR" sz="1220" b="1" dirty="0">
                <a:latin typeface="AG Schoolbook" panose="02000503040000020004" pitchFamily="2" charset="0"/>
              </a:rPr>
              <a:t>: Ms. Kim?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 does this word mean?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단어 무슨 뜻이에요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Ms.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Kim: It means “important.”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 선생님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“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중요한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”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이라는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뜻이란다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Minho: Oh, I see! Thanks.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그렇군요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감사합니다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Jimin: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Can I borrow your eraser?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네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지우개 좀 빌려도 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Minho: Sure, here you go!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당연하지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있어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EA6015-7E50-71CC-FCAD-C49B8E816390}"/>
              </a:ext>
            </a:extLst>
          </p:cNvPr>
          <p:cNvSpPr txBox="1"/>
          <p:nvPr/>
        </p:nvSpPr>
        <p:spPr>
          <a:xfrm>
            <a:off x="597170" y="1916630"/>
            <a:ext cx="2614780" cy="34717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Jimin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Oh </a:t>
            </a:r>
            <a:r>
              <a:rPr lang="en-US" altLang="ko-KR" sz="1220" b="1">
                <a:latin typeface="AG Schoolbook" panose="02000503040000020004" pitchFamily="2" charset="0"/>
              </a:rPr>
              <a:t>no… </a:t>
            </a:r>
            <a:r>
              <a:rPr lang="en-US" altLang="ko-KR" sz="1220" b="1">
                <a:solidFill>
                  <a:srgbClr val="3C00C8"/>
                </a:solidFill>
                <a:latin typeface="AG Schoolbook" panose="02000503040000020004" pitchFamily="2" charset="0"/>
              </a:rPr>
              <a:t>I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forgot my pencil.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이런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연필을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까먹었어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Minho: Why don’t you ask the teacher?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선생님께 부탁해보는 건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Jimin: Excuse me, Ms. Kim?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Ms. Kim: Yes, Jimin?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 선생님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Jimin: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Can I borrow a pencil?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연필을 빌릴 수 있을까요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Ms. Kim: Sure, here you go.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김 선생님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당연하지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Jimin: Thank you!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감사합니다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98D04A-4A9A-5C49-88B0-707B117ADE43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7.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2282358-A496-FF76-3781-2706FEDDDD71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Can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borrow a pencil?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8A76A7EC-D6C5-2B54-CEDA-29DBDDF0C140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102E3DD9-C6FF-FA98-1349-AA102F696E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14B8B32-B15A-D57E-34BD-0F865C91B9BC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3DC64C36-DEF5-5794-4B6A-218743FDA10A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DE20AACC-C53C-4BFB-133A-179AA38FEC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B9EFAD7-9715-1B34-743A-9DFA6456B196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2196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651A6BA1-18FE-62A0-35A7-A175C76B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0F0B57A-F9A9-072F-50D8-A2B11BE9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8</a:t>
            </a:fld>
            <a:endParaRPr lang="ko-KR" altLang="en-US" dirty="0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C970957-678C-78D7-0739-C1E03EF31BD7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FD0D601-80E9-FDDB-3ED4-A528462219D3}"/>
              </a:ext>
            </a:extLst>
          </p:cNvPr>
          <p:cNvSpPr txBox="1"/>
          <p:nvPr/>
        </p:nvSpPr>
        <p:spPr>
          <a:xfrm>
            <a:off x="3646045" y="1916630"/>
            <a:ext cx="2614780" cy="53660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Do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you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want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some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apples,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too?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사과도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먹을래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 </a:t>
            </a:r>
            <a:r>
              <a:rPr lang="en-US" altLang="ko-KR" sz="1220" b="1" dirty="0">
                <a:latin typeface="AG Schoolbook" panose="02000503040000020004" pitchFamily="2" charset="0"/>
              </a:rPr>
              <a:t>No, thanks. I have some grapes.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괜찮아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포도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</a:rPr>
              <a:t>: Oh, I love grapes!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Can I have one?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포도 진짜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 먹어도 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 </a:t>
            </a:r>
            <a:r>
              <a:rPr lang="en-US" altLang="ko-KR" sz="1220" b="1" dirty="0">
                <a:latin typeface="AG Schoolbook" panose="02000503040000020004" pitchFamily="2" charset="0"/>
              </a:rPr>
              <a:t>Sure! Here you go.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물론이지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Yum! Thanks.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Jisu: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Do you want some water?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물도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마실래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Yes, please.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Jisu: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Lunchtime is the best time to share food and talk. 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점심 시간은 음식 나누고 이야기하기에 딱 </a:t>
            </a:r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</a:t>
            </a:r>
            <a:endParaRPr lang="en-US" altLang="ko-KR" sz="890" b="1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시간이야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Yeah, I agree!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 그렇게 </a:t>
            </a:r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생각해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b="1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3FF54E-3CA4-43C9-D8EE-56586C8CE18E}"/>
              </a:ext>
            </a:extLst>
          </p:cNvPr>
          <p:cNvSpPr txBox="1"/>
          <p:nvPr/>
        </p:nvSpPr>
        <p:spPr>
          <a:xfrm>
            <a:off x="597170" y="1916630"/>
            <a:ext cx="2614780" cy="45289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</a:t>
            </a:r>
            <a:r>
              <a:rPr lang="ko-KR" altLang="en-US" sz="1220" b="1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Hey,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what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are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you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eating?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안녕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뭐 먹고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I’m eating chicken and rice.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치킨이랑 밥 먹고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Jisu: </a:t>
            </a:r>
            <a:r>
              <a:rPr lang="en-US" altLang="ko-KR" sz="1220" b="1" dirty="0">
                <a:latin typeface="AG Schoolbook" panose="02000503040000020004" pitchFamily="2" charset="0"/>
              </a:rPr>
              <a:t>That looks delicious.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맛있어 보인다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Do you want some chicken?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치킨 좀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먹어볼래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Jisu: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Yes, please!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Here you go.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여기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Jisu: </a:t>
            </a:r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Mmm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, it’s really good. Thank you!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음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진짜 맛있다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  <a:ea typeface="나눔스퀘어_ac Bold" panose="020B0600000101010101" pitchFamily="50" charset="-127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You’re welcome!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천만에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5ED730-F133-CED7-F44E-2EF6BC29B533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8.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5F26DF-0959-FA2A-C77F-953AC51485FA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Do you want some chicken?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46ADB218-5366-3BC2-6C8F-3522F7133D6F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AC216753-43FC-2AE7-BA43-BED03DA0EE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B899B80-1E49-4A9A-817A-E9C19922BB17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C7CE5BB0-4950-F872-2295-8060F2F144F2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4F959CE7-AA57-CB46-6B19-5499E8F6AF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E34A3F6-F8DC-54A8-6A06-C645D7230EEA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5886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EFD684E-B016-A946-9443-366A32733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CC559F7-E22A-0596-4ECA-119F510E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9</a:t>
            </a:fld>
            <a:endParaRPr lang="ko-KR" altLang="en-US" dirty="0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60233431-54D1-0B5D-CE6F-38F23A9EA6A8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51C6216-471D-CBE7-327E-29BB7DC3DE72}"/>
              </a:ext>
            </a:extLst>
          </p:cNvPr>
          <p:cNvSpPr txBox="1"/>
          <p:nvPr/>
        </p:nvSpPr>
        <p:spPr>
          <a:xfrm>
            <a:off x="3646045" y="1916630"/>
            <a:ext cx="2614780" cy="31977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Jimin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Here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you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go! Enjoy!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맛있게 먹어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Minho: Thanks! This is so good.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맛있다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Jimin: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Let’s play a game after we eat.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 먹고 나서 게임하자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Minho: Sounds fun! What should we play?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재밌겠다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어떤 게임을 할까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Jimin: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How about musical chairs?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의자 뺏기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Minho: Great idea! Let’s play!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게임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하자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E57CD6-A9C7-8046-7192-B0DD5B314E26}"/>
              </a:ext>
            </a:extLst>
          </p:cNvPr>
          <p:cNvSpPr txBox="1"/>
          <p:nvPr/>
        </p:nvSpPr>
        <p:spPr>
          <a:xfrm>
            <a:off x="597170" y="1916630"/>
            <a:ext cx="2614780" cy="273613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Minho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Happy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birthday, Jimin!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생일 축하해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Jimin: Thank you!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Minho: Wow! The cake looks delicious.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케이크가 맛있어 보인다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Jimin: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Would you like some cake?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케이크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먹을래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Minho: Yes, please! Let’s have some together.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 같이 먹자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F608774-251D-95F9-E16A-EAC4A5CFA476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9.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978CA9-99FD-4C84-2BE1-F7B7BEFDE900}"/>
              </a:ext>
            </a:extLst>
          </p:cNvPr>
          <p:cNvSpPr txBox="1"/>
          <p:nvPr/>
        </p:nvSpPr>
        <p:spPr>
          <a:xfrm>
            <a:off x="1380990" y="458560"/>
            <a:ext cx="53981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Happy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birthday, Jimin!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C9997472-5A2C-10BB-D89D-111FE53D545D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798E57AE-2BDB-EF56-8538-6506AD20D2B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818ADFB-C12A-F00A-8DE5-FEF90DF07016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6B1D216D-4FB5-FD16-5B62-E0EA92813BB3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F4DEDEA8-BD57-605F-60BD-CA349748B6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54F57CC-7799-3061-3134-D65EAC0BB720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3320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1918</TotalTime>
  <Words>4904</Words>
  <Application>Microsoft Office PowerPoint</Application>
  <PresentationFormat>A4 용지(210x297mm)</PresentationFormat>
  <Paragraphs>879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8" baseType="lpstr">
      <vt:lpstr>Pretendard ExtraBold</vt:lpstr>
      <vt:lpstr>나눔스퀘어_ac Bold</vt:lpstr>
      <vt:lpstr>맑은 고딕</vt:lpstr>
      <vt:lpstr>AG Schoolbook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정 유진</dc:creator>
  <cp:lastModifiedBy>배 효정</cp:lastModifiedBy>
  <cp:revision>21</cp:revision>
  <dcterms:created xsi:type="dcterms:W3CDTF">2026-04-09T05:17:18Z</dcterms:created>
  <dcterms:modified xsi:type="dcterms:W3CDTF">2026-04-27T04:26:26Z</dcterms:modified>
</cp:coreProperties>
</file>